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325" r:id="rId3"/>
    <p:sldId id="326" r:id="rId4"/>
    <p:sldId id="320" r:id="rId5"/>
    <p:sldId id="322" r:id="rId6"/>
    <p:sldId id="323" r:id="rId7"/>
    <p:sldId id="324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BA69"/>
    <a:srgbClr val="0000FF"/>
    <a:srgbClr val="0072BD"/>
    <a:srgbClr val="D85014"/>
    <a:srgbClr val="BF6400"/>
    <a:srgbClr val="003B71"/>
    <a:srgbClr val="F8CBAD"/>
    <a:srgbClr val="C5E0B4"/>
    <a:srgbClr val="FFE699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400" autoAdjust="0"/>
  </p:normalViewPr>
  <p:slideViewPr>
    <p:cSldViewPr snapToGrid="0">
      <p:cViewPr varScale="1">
        <p:scale>
          <a:sx n="89" d="100"/>
          <a:sy n="89" d="100"/>
        </p:scale>
        <p:origin x="3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4F137-7F49-4663-8932-74740F441589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038A5-FB50-4147-AD9C-6AEA23F505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530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820333"/>
            <a:ext cx="12192000" cy="1689630"/>
          </a:xfrm>
          <a:solidFill>
            <a:srgbClr val="003B71"/>
          </a:solidFill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17FDA740-DC2F-4C2A-8B7E-0BC578D8AAA9}" type="datetime1">
              <a:rPr lang="fr-FR" smtClean="0"/>
              <a:t>06/06/2024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40839079-54A8-4806-9A99-2C836EA6938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55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17B2F-40AE-46F6-8842-7F4EBA0F9EC6}" type="datetime1">
              <a:rPr lang="fr-FR" smtClean="0"/>
              <a:t>06/06/2024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9079-54A8-4806-9A99-2C836EA693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880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41372-5B52-405B-A6EE-1950EEBCA9AA}" type="datetime1">
              <a:rPr lang="fr-FR" smtClean="0"/>
              <a:t>06/06/2024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9079-54A8-4806-9A99-2C836EA693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485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50332"/>
          </a:xfrm>
          <a:solidFill>
            <a:srgbClr val="003B71"/>
          </a:solidFill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550222"/>
            <a:ext cx="12192000" cy="307777"/>
          </a:xfrm>
          <a:prstGeom prst="rect">
            <a:avLst/>
          </a:prstGeom>
          <a:solidFill>
            <a:srgbClr val="003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6268" y="708025"/>
            <a:ext cx="4995333" cy="5531908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2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 sz="2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 sz="2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 sz="2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ZoneTexte 8"/>
          <p:cNvSpPr txBox="1"/>
          <p:nvPr userDrawn="1"/>
        </p:nvSpPr>
        <p:spPr>
          <a:xfrm>
            <a:off x="33868" y="6575624"/>
            <a:ext cx="3405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Pierre </a:t>
            </a:r>
            <a:r>
              <a:rPr lang="fr-FR" sz="1200" b="1" dirty="0" err="1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Margerit</a:t>
            </a:r>
            <a:r>
              <a:rPr lang="fr-FR" sz="1200" b="1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fr-FR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– </a:t>
            </a:r>
            <a:r>
              <a:rPr lang="fr-FR" sz="1200" u="sng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Bloch </a:t>
            </a:r>
            <a:r>
              <a:rPr lang="fr-FR" sz="1200" u="sng" dirty="0" err="1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waves</a:t>
            </a:r>
            <a:r>
              <a:rPr lang="fr-FR" sz="1200" u="sng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in </a:t>
            </a:r>
            <a:r>
              <a:rPr lang="fr-FR" sz="1200" u="sng" dirty="0" err="1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periodic</a:t>
            </a:r>
            <a:r>
              <a:rPr lang="fr-FR" sz="1200" u="sng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media</a:t>
            </a:r>
            <a:endParaRPr lang="fr-FR" sz="1200" dirty="0" smtClean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53800" y="6575624"/>
            <a:ext cx="838200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40839079-54A8-4806-9A99-2C836EA69380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409245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FABA-5FC5-4F19-8C83-D39B5479C717}" type="datetime1">
              <a:rPr lang="fr-FR" smtClean="0"/>
              <a:t>06/06/2024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9079-54A8-4806-9A99-2C836EA693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226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75EA-B509-49ED-96F6-6DD4B53E4B5E}" type="datetime1">
              <a:rPr lang="fr-FR" smtClean="0"/>
              <a:t>06/06/2024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9079-54A8-4806-9A99-2C836EA693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99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B7A1-2D50-4C0C-B345-0C30A8397A52}" type="datetime1">
              <a:rPr lang="fr-FR" smtClean="0"/>
              <a:t>06/06/2024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9079-54A8-4806-9A99-2C836EA693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678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BD39E-3265-4AB8-8C14-D4F4C9D7FB59}" type="datetime1">
              <a:rPr lang="fr-FR" smtClean="0"/>
              <a:t>06/06/2024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9079-54A8-4806-9A99-2C836EA693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59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A9B6-478A-4AFC-AA44-5BB76A9A1623}" type="datetime1">
              <a:rPr lang="fr-FR" smtClean="0"/>
              <a:t>06/06/2024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9079-54A8-4806-9A99-2C836EA693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87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38652-35F3-4160-AF40-6D88566D652F}" type="datetime1">
              <a:rPr lang="fr-FR" smtClean="0"/>
              <a:t>06/06/2024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9079-54A8-4806-9A99-2C836EA693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804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BF94A-7941-4DD5-89A2-5B0EBC36FC8B}" type="datetime1">
              <a:rPr lang="fr-FR" smtClean="0"/>
              <a:t>06/06/2024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39079-54A8-4806-9A99-2C836EA693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549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4EAE8E89-2836-44C0-B40F-F667A5803F71}" type="datetime1">
              <a:rPr lang="fr-FR" smtClean="0"/>
              <a:t>06/06/2024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40839079-54A8-4806-9A99-2C836EA6938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6030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7.png"/><Relationship Id="rId39" Type="http://schemas.openxmlformats.org/officeDocument/2006/relationships/image" Target="../media/image20.png"/><Relationship Id="rId21" Type="http://schemas.openxmlformats.org/officeDocument/2006/relationships/image" Target="../media/image2.png"/><Relationship Id="rId34" Type="http://schemas.openxmlformats.org/officeDocument/2006/relationships/image" Target="../media/image15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6.png"/><Relationship Id="rId33" Type="http://schemas.openxmlformats.org/officeDocument/2006/relationships/image" Target="../media/image14.png"/><Relationship Id="rId38" Type="http://schemas.openxmlformats.org/officeDocument/2006/relationships/image" Target="../media/image19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1.png"/><Relationship Id="rId29" Type="http://schemas.openxmlformats.org/officeDocument/2006/relationships/image" Target="../media/image1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5.png"/><Relationship Id="rId32" Type="http://schemas.openxmlformats.org/officeDocument/2006/relationships/image" Target="../media/image13.png"/><Relationship Id="rId37" Type="http://schemas.openxmlformats.org/officeDocument/2006/relationships/image" Target="../media/image18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4.png"/><Relationship Id="rId28" Type="http://schemas.openxmlformats.org/officeDocument/2006/relationships/image" Target="../media/image9.png"/><Relationship Id="rId36" Type="http://schemas.openxmlformats.org/officeDocument/2006/relationships/image" Target="../media/image17.png"/><Relationship Id="rId10" Type="http://schemas.openxmlformats.org/officeDocument/2006/relationships/tags" Target="../tags/tag10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12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3.png"/><Relationship Id="rId27" Type="http://schemas.openxmlformats.org/officeDocument/2006/relationships/image" Target="../media/image8.png"/><Relationship Id="rId30" Type="http://schemas.openxmlformats.org/officeDocument/2006/relationships/image" Target="../media/image11.png"/><Relationship Id="rId35" Type="http://schemas.openxmlformats.org/officeDocument/2006/relationships/image" Target="../media/image16.png"/><Relationship Id="rId8" Type="http://schemas.openxmlformats.org/officeDocument/2006/relationships/tags" Target="../tags/tag8.xml"/><Relationship Id="rId3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1.png"/><Relationship Id="rId26" Type="http://schemas.openxmlformats.org/officeDocument/2006/relationships/image" Target="../media/image22.png"/><Relationship Id="rId3" Type="http://schemas.openxmlformats.org/officeDocument/2006/relationships/tags" Target="../tags/tag21.xml"/><Relationship Id="rId21" Type="http://schemas.openxmlformats.org/officeDocument/2006/relationships/image" Target="../media/image14.png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image" Target="../media/image10.png"/><Relationship Id="rId25" Type="http://schemas.openxmlformats.org/officeDocument/2006/relationships/image" Target="../media/image18.png"/><Relationship Id="rId2" Type="http://schemas.openxmlformats.org/officeDocument/2006/relationships/tags" Target="../tags/tag20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24" Type="http://schemas.openxmlformats.org/officeDocument/2006/relationships/image" Target="../media/image17.png"/><Relationship Id="rId5" Type="http://schemas.openxmlformats.org/officeDocument/2006/relationships/tags" Target="../tags/tag23.xml"/><Relationship Id="rId15" Type="http://schemas.openxmlformats.org/officeDocument/2006/relationships/image" Target="../media/image8.png"/><Relationship Id="rId23" Type="http://schemas.openxmlformats.org/officeDocument/2006/relationships/image" Target="../media/image16.png"/><Relationship Id="rId10" Type="http://schemas.openxmlformats.org/officeDocument/2006/relationships/tags" Target="../tags/tag28.xml"/><Relationship Id="rId19" Type="http://schemas.openxmlformats.org/officeDocument/2006/relationships/image" Target="../media/image12.png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image" Target="../media/image21.png"/><Relationship Id="rId22" Type="http://schemas.openxmlformats.org/officeDocument/2006/relationships/image" Target="../media/image15.png"/><Relationship Id="rId27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12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11.png"/><Relationship Id="rId17" Type="http://schemas.openxmlformats.org/officeDocument/2006/relationships/image" Target="../media/image27.png"/><Relationship Id="rId2" Type="http://schemas.openxmlformats.org/officeDocument/2006/relationships/tags" Target="../tags/tag32.xml"/><Relationship Id="rId16" Type="http://schemas.openxmlformats.org/officeDocument/2006/relationships/image" Target="../media/image26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10.png"/><Relationship Id="rId5" Type="http://schemas.openxmlformats.org/officeDocument/2006/relationships/tags" Target="../tags/tag35.xml"/><Relationship Id="rId15" Type="http://schemas.openxmlformats.org/officeDocument/2006/relationships/image" Target="../media/image25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28.png"/><Relationship Id="rId18" Type="http://schemas.openxmlformats.org/officeDocument/2006/relationships/image" Target="../media/image30.png"/><Relationship Id="rId3" Type="http://schemas.openxmlformats.org/officeDocument/2006/relationships/tags" Target="../tags/tag42.xml"/><Relationship Id="rId21" Type="http://schemas.openxmlformats.org/officeDocument/2006/relationships/image" Target="../media/image33.png"/><Relationship Id="rId7" Type="http://schemas.openxmlformats.org/officeDocument/2006/relationships/tags" Target="../tags/tag46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2.png"/><Relationship Id="rId2" Type="http://schemas.openxmlformats.org/officeDocument/2006/relationships/tags" Target="../tags/tag41.xml"/><Relationship Id="rId16" Type="http://schemas.openxmlformats.org/officeDocument/2006/relationships/image" Target="../media/image11.png"/><Relationship Id="rId20" Type="http://schemas.openxmlformats.org/officeDocument/2006/relationships/image" Target="../media/image32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5" Type="http://schemas.openxmlformats.org/officeDocument/2006/relationships/tags" Target="../tags/tag44.xml"/><Relationship Id="rId15" Type="http://schemas.openxmlformats.org/officeDocument/2006/relationships/image" Target="../media/image10.png"/><Relationship Id="rId23" Type="http://schemas.openxmlformats.org/officeDocument/2006/relationships/image" Target="../media/image35.png"/><Relationship Id="rId10" Type="http://schemas.openxmlformats.org/officeDocument/2006/relationships/tags" Target="../tags/tag49.xml"/><Relationship Id="rId19" Type="http://schemas.openxmlformats.org/officeDocument/2006/relationships/image" Target="../media/image31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image" Target="../media/image29.png"/><Relationship Id="rId2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tags" Target="../tags/tag52.xml"/><Relationship Id="rId16" Type="http://schemas.openxmlformats.org/officeDocument/2006/relationships/image" Target="../media/image41.png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image" Target="../media/image36.png"/><Relationship Id="rId5" Type="http://schemas.openxmlformats.org/officeDocument/2006/relationships/tags" Target="../tags/tag55.xml"/><Relationship Id="rId15" Type="http://schemas.openxmlformats.org/officeDocument/2006/relationships/image" Target="../media/image40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gif"/><Relationship Id="rId3" Type="http://schemas.openxmlformats.org/officeDocument/2006/relationships/tags" Target="../tags/tag62.xml"/><Relationship Id="rId7" Type="http://schemas.openxmlformats.org/officeDocument/2006/relationships/image" Target="../media/image46.png"/><Relationship Id="rId12" Type="http://schemas.openxmlformats.org/officeDocument/2006/relationships/image" Target="../media/image51.gif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45.png"/><Relationship Id="rId11" Type="http://schemas.openxmlformats.org/officeDocument/2006/relationships/image" Target="../media/image50.gif"/><Relationship Id="rId5" Type="http://schemas.openxmlformats.org/officeDocument/2006/relationships/image" Target="../media/image44.png"/><Relationship Id="rId10" Type="http://schemas.openxmlformats.org/officeDocument/2006/relationships/image" Target="../media/image49.gi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8.gif"/><Relationship Id="rId14" Type="http://schemas.openxmlformats.org/officeDocument/2006/relationships/image" Target="../media/image5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6154" y="4230464"/>
            <a:ext cx="11019692" cy="410912"/>
          </a:xfrm>
        </p:spPr>
        <p:txBody>
          <a:bodyPr anchor="ctr">
            <a:normAutofit/>
          </a:bodyPr>
          <a:lstStyle/>
          <a:p>
            <a:r>
              <a:rPr lang="fr-FR" sz="1600" i="1" dirty="0" smtClean="0"/>
              <a:t>Pierre </a:t>
            </a:r>
            <a:r>
              <a:rPr lang="fr-FR" sz="1600" i="1" dirty="0" err="1" smtClean="0"/>
              <a:t>Margerit</a:t>
            </a:r>
            <a:r>
              <a:rPr lang="fr-FR" sz="1600" i="1" dirty="0" smtClean="0"/>
              <a:t>, </a:t>
            </a:r>
            <a:r>
              <a:rPr lang="fr-FR" sz="1600" i="1" dirty="0" err="1" smtClean="0"/>
              <a:t>June</a:t>
            </a:r>
            <a:r>
              <a:rPr lang="fr-FR" sz="1600" i="1" dirty="0" smtClean="0"/>
              <a:t> 2024</a:t>
            </a:r>
            <a:endParaRPr lang="fr-FR" sz="1600" i="1" dirty="0"/>
          </a:p>
        </p:txBody>
      </p:sp>
      <p:sp>
        <p:nvSpPr>
          <p:cNvPr id="14" name="Titre 13"/>
          <p:cNvSpPr>
            <a:spLocks noGrp="1"/>
          </p:cNvSpPr>
          <p:nvPr>
            <p:ph type="ctrTitle"/>
          </p:nvPr>
        </p:nvSpPr>
        <p:spPr>
          <a:xfrm>
            <a:off x="0" y="2393678"/>
            <a:ext cx="12192000" cy="16568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3600" b="1" dirty="0" smtClean="0"/>
              <a:t>Single Transmission of a Plane </a:t>
            </a:r>
            <a:r>
              <a:rPr lang="fr-FR" sz="3600" b="1" dirty="0" err="1" smtClean="0"/>
              <a:t>Wave</a:t>
            </a:r>
            <a:r>
              <a:rPr lang="fr-FR" sz="3600" b="1" dirty="0" smtClean="0"/>
              <a:t> </a:t>
            </a:r>
            <a:br>
              <a:rPr lang="fr-FR" sz="3600" b="1" dirty="0" smtClean="0"/>
            </a:br>
            <a:r>
              <a:rPr lang="fr-FR" sz="3600" b="1" dirty="0" err="1" smtClean="0"/>
              <a:t>through</a:t>
            </a:r>
            <a:r>
              <a:rPr lang="fr-FR" sz="3600" b="1" dirty="0" smtClean="0"/>
              <a:t> a </a:t>
            </a:r>
            <a:r>
              <a:rPr lang="fr-FR" sz="3600" b="1" dirty="0" err="1" smtClean="0"/>
              <a:t>Periodic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Slab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7922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Problem</a:t>
            </a:r>
            <a:r>
              <a:rPr lang="fr-FR" dirty="0" smtClean="0"/>
              <a:t> setting</a:t>
            </a:r>
            <a:endParaRPr lang="fr-FR" dirty="0"/>
          </a:p>
        </p:txBody>
      </p:sp>
      <p:sp>
        <p:nvSpPr>
          <p:cNvPr id="13" name="Espace réservé du contenu 2"/>
          <p:cNvSpPr>
            <a:spLocks noGrp="1"/>
          </p:cNvSpPr>
          <p:nvPr>
            <p:ph idx="1"/>
          </p:nvPr>
        </p:nvSpPr>
        <p:spPr>
          <a:xfrm>
            <a:off x="214325" y="790779"/>
            <a:ext cx="11680826" cy="5514605"/>
          </a:xfrm>
        </p:spPr>
        <p:txBody>
          <a:bodyPr numCol="1" spcCol="72000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Equations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Solid </a:t>
            </a:r>
            <a:r>
              <a:rPr lang="fr-FR" sz="1800" b="1" dirty="0" err="1" smtClean="0">
                <a:sym typeface="Wingdings" panose="05000000000000000000" pitchFamily="2" charset="2"/>
              </a:rPr>
              <a:t>domain</a:t>
            </a:r>
            <a:endParaRPr lang="fr-FR" sz="1800" b="1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Fluid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domain</a:t>
            </a:r>
            <a:endParaRPr lang="fr-FR" sz="1800" b="1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Interfaces</a:t>
            </a:r>
          </a:p>
          <a:p>
            <a:pPr marL="0" indent="0">
              <a:lnSpc>
                <a:spcPct val="15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i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</p:txBody>
      </p:sp>
      <p:pic>
        <p:nvPicPr>
          <p:cNvPr id="32" name="Image 31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int\limits_\Omega \ten[2] \varepsilon^* : \ten[4] C : \ten[2] \varepsilon \diff \vec x &#10;- \omega^2 \int\limits_\Omega \rho \, \vec u^* \cdot \vec u \diff \vec x &#10;= \int\limits_{\partial\Omega} \vec u^* \cdot \vec T \diff \vec x &#10;\end{gather*}&#10;&#10;\end{document}&#10;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559" y="1210060"/>
            <a:ext cx="5388355" cy="770506"/>
          </a:xfrm>
          <a:prstGeom prst="rect">
            <a:avLst/>
          </a:prstGeom>
        </p:spPr>
      </p:pic>
      <p:pic>
        <p:nvPicPr>
          <p:cNvPr id="45" name="Image 44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&amp;\Delta p + \frac{\omega^2}{c_0^2} p = 0&#10;%\\[5pt]&amp;&#10;\quad \text{and} \quad &#10;\rho_0 \hsp \omega^2 \hsp \vec u_0 = \vec \nabla \hsp p&#10;\end{align*}&#10;&#10;\end{document}&#10;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226" y="2158586"/>
            <a:ext cx="4056059" cy="658139"/>
          </a:xfrm>
          <a:prstGeom prst="rect">
            <a:avLst/>
          </a:prstGeom>
        </p:spPr>
      </p:pic>
      <p:pic>
        <p:nvPicPr>
          <p:cNvPr id="8" name="Image 7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&amp;&#10;\vec T = \ten[2] \sigma \cdot \vec n = -p \hsp \vec n&#10;\quad \text{and} \quad &#10;%\\[5pt]&amp;  &#10;\vec u \cdot \vec n = \vec u_0 \cdot \vec n&#10;\end{align*}&#10;&#10;\end{document}&#10;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390" y="3792467"/>
            <a:ext cx="4370166" cy="280913"/>
          </a:xfrm>
          <a:prstGeom prst="rect">
            <a:avLst/>
          </a:prstGeom>
        </p:spPr>
      </p:pic>
      <p:pic>
        <p:nvPicPr>
          <p:cNvPr id="9" name="Image 8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Rightarrow&#10;p = a^+ \e^{-\imunit \vec k_0^+ \cdot \vec x} + a^- \e^{-\imunit \vec k_0^- \cdot \vec x}&#10;\quad \text{with} \quad&#10;\vec k_0^\pm &#10;%= \begin{bmatrix} \kappa_1 \\ \kappa_2 \\ \pm k_0 \end{bmatrix} &#10;= \kappa_\alpha \hsp \vec e_\alpha \pm k_0 \hsp \vec e_3&#10;\end{align*}&#10;&#10;\end{document}&#10;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45" y="2907239"/>
            <a:ext cx="5762866" cy="309242"/>
          </a:xfrm>
          <a:prstGeom prst="rect">
            <a:avLst/>
          </a:prstGeom>
        </p:spPr>
      </p:pic>
      <p:pic>
        <p:nvPicPr>
          <p:cNvPr id="22" name="Image 21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forall \vec x&#10;\end{align*}&#10;&#10;\end{document}&#10;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60" y="2750858"/>
            <a:ext cx="306519" cy="227941"/>
          </a:xfrm>
          <a:prstGeom prst="rect">
            <a:avLst/>
          </a:prstGeom>
        </p:spPr>
      </p:pic>
      <p:pic>
        <p:nvPicPr>
          <p:cNvPr id="23" name="Image 22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forall \vec u^*&#10;\end{align*}&#10;&#10;\end{document}&#10;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60" y="1765300"/>
            <a:ext cx="399082" cy="240783"/>
          </a:xfrm>
          <a:prstGeom prst="rect">
            <a:avLst/>
          </a:prstGeom>
        </p:spPr>
      </p:pic>
      <p:pic>
        <p:nvPicPr>
          <p:cNvPr id="52" name="Image 51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n = \mp \vec e_3&#10;\\&#10;\forall \vec x_\alpha&#10;\\&#10;x_3 = \{z_a,z_b\}&#10;\end{gather*}&#10;&#10;\end{document}&#10;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74" y="4173389"/>
            <a:ext cx="1389956" cy="1000051"/>
          </a:xfrm>
          <a:prstGeom prst="rect">
            <a:avLst/>
          </a:prstGeom>
        </p:spPr>
      </p:pic>
      <p:grpSp>
        <p:nvGrpSpPr>
          <p:cNvPr id="31" name="Groupe 30"/>
          <p:cNvGrpSpPr/>
          <p:nvPr/>
        </p:nvGrpSpPr>
        <p:grpSpPr>
          <a:xfrm>
            <a:off x="9089423" y="804185"/>
            <a:ext cx="2805728" cy="5501199"/>
            <a:chOff x="9139986" y="804185"/>
            <a:chExt cx="2805728" cy="550119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 rot="16200000">
              <a:off x="10431812" y="1225292"/>
              <a:ext cx="663570" cy="665321"/>
            </a:xfrm>
            <a:prstGeom prst="rect">
              <a:avLst/>
            </a:prstGeom>
          </p:spPr>
        </p:pic>
        <p:pic>
          <p:nvPicPr>
            <p:cNvPr id="134" name="Image 133"/>
            <p:cNvPicPr>
              <a:picLocks noChangeAspect="1"/>
            </p:cNvPicPr>
            <p:nvPr/>
          </p:nvPicPr>
          <p:blipFill>
            <a:blip r:embed="rId2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1094660" y="1225291"/>
              <a:ext cx="663570" cy="665321"/>
            </a:xfrm>
            <a:prstGeom prst="rect">
              <a:avLst/>
            </a:prstGeom>
          </p:spPr>
        </p:pic>
        <p:pic>
          <p:nvPicPr>
            <p:cNvPr id="135" name="Image 134"/>
            <p:cNvPicPr>
              <a:picLocks noChangeAspect="1"/>
            </p:cNvPicPr>
            <p:nvPr/>
          </p:nvPicPr>
          <p:blipFill>
            <a:blip r:embed="rId2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9768508" y="1225292"/>
              <a:ext cx="663570" cy="665321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28"/>
            <a:srcRect l="30" t="128" r="345" b="1"/>
            <a:stretch/>
          </p:blipFill>
          <p:spPr>
            <a:xfrm rot="16200000">
              <a:off x="10437342" y="5179147"/>
              <a:ext cx="658620" cy="660243"/>
            </a:xfrm>
            <a:prstGeom prst="rect">
              <a:avLst/>
            </a:prstGeom>
          </p:spPr>
        </p:pic>
        <p:pic>
          <p:nvPicPr>
            <p:cNvPr id="96" name="Image 95"/>
            <p:cNvPicPr>
              <a:picLocks noChangeAspect="1"/>
            </p:cNvPicPr>
            <p:nvPr/>
          </p:nvPicPr>
          <p:blipFill rotWithShape="1">
            <a:blip r:embed="rId28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30" t="128" r="345" b="1"/>
            <a:stretch/>
          </p:blipFill>
          <p:spPr>
            <a:xfrm rot="16200000">
              <a:off x="9776053" y="5179984"/>
              <a:ext cx="658620" cy="660243"/>
            </a:xfrm>
            <a:prstGeom prst="rect">
              <a:avLst/>
            </a:prstGeom>
          </p:spPr>
        </p:pic>
        <p:pic>
          <p:nvPicPr>
            <p:cNvPr id="97" name="Image 96"/>
            <p:cNvPicPr>
              <a:picLocks noChangeAspect="1"/>
            </p:cNvPicPr>
            <p:nvPr/>
          </p:nvPicPr>
          <p:blipFill rotWithShape="1">
            <a:blip r:embed="rId28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30" t="128" r="345" b="1"/>
            <a:stretch/>
          </p:blipFill>
          <p:spPr>
            <a:xfrm rot="16200000">
              <a:off x="11097069" y="5178079"/>
              <a:ext cx="658620" cy="660243"/>
            </a:xfrm>
            <a:prstGeom prst="rect">
              <a:avLst/>
            </a:prstGeom>
          </p:spPr>
        </p:pic>
        <p:pic>
          <p:nvPicPr>
            <p:cNvPr id="105" name="Image 104"/>
            <p:cNvPicPr>
              <a:picLocks noChangeAspect="1"/>
            </p:cNvPicPr>
            <p:nvPr/>
          </p:nvPicPr>
          <p:blipFill>
            <a:blip r:embed="rId2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9775247" y="3208292"/>
              <a:ext cx="661286" cy="661287"/>
            </a:xfrm>
            <a:prstGeom prst="rect">
              <a:avLst/>
            </a:prstGeom>
          </p:spPr>
        </p:pic>
        <p:pic>
          <p:nvPicPr>
            <p:cNvPr id="106" name="Image 105"/>
            <p:cNvPicPr>
              <a:picLocks noChangeAspect="1"/>
            </p:cNvPicPr>
            <p:nvPr/>
          </p:nvPicPr>
          <p:blipFill>
            <a:blip r:embed="rId2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9775247" y="3868774"/>
              <a:ext cx="661286" cy="661287"/>
            </a:xfrm>
            <a:prstGeom prst="rect">
              <a:avLst/>
            </a:prstGeom>
          </p:spPr>
        </p:pic>
        <p:pic>
          <p:nvPicPr>
            <p:cNvPr id="107" name="Image 106"/>
            <p:cNvPicPr>
              <a:picLocks noChangeAspect="1"/>
            </p:cNvPicPr>
            <p:nvPr/>
          </p:nvPicPr>
          <p:blipFill>
            <a:blip r:embed="rId2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9775247" y="2548077"/>
              <a:ext cx="661286" cy="661287"/>
            </a:xfrm>
            <a:prstGeom prst="rect">
              <a:avLst/>
            </a:prstGeom>
          </p:spPr>
        </p:pic>
        <p:pic>
          <p:nvPicPr>
            <p:cNvPr id="108" name="Image 107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 rot="16200000">
              <a:off x="10436534" y="3868774"/>
              <a:ext cx="661286" cy="661287"/>
            </a:xfrm>
            <a:prstGeom prst="rect">
              <a:avLst/>
            </a:prstGeom>
          </p:spPr>
        </p:pic>
        <p:pic>
          <p:nvPicPr>
            <p:cNvPr id="109" name="Image 108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 rot="16200000">
              <a:off x="10436534" y="2548077"/>
              <a:ext cx="661286" cy="661287"/>
            </a:xfrm>
            <a:prstGeom prst="rect">
              <a:avLst/>
            </a:prstGeom>
          </p:spPr>
        </p:pic>
        <p:pic>
          <p:nvPicPr>
            <p:cNvPr id="110" name="Image 109"/>
            <p:cNvPicPr>
              <a:picLocks noChangeAspect="1"/>
            </p:cNvPicPr>
            <p:nvPr/>
          </p:nvPicPr>
          <p:blipFill>
            <a:blip r:embed="rId2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1097821" y="3208291"/>
              <a:ext cx="661286" cy="661287"/>
            </a:xfrm>
            <a:prstGeom prst="rect">
              <a:avLst/>
            </a:prstGeom>
          </p:spPr>
        </p:pic>
        <p:pic>
          <p:nvPicPr>
            <p:cNvPr id="111" name="Image 110"/>
            <p:cNvPicPr>
              <a:picLocks noChangeAspect="1"/>
            </p:cNvPicPr>
            <p:nvPr/>
          </p:nvPicPr>
          <p:blipFill>
            <a:blip r:embed="rId2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1097821" y="3868774"/>
              <a:ext cx="661286" cy="661287"/>
            </a:xfrm>
            <a:prstGeom prst="rect">
              <a:avLst/>
            </a:prstGeom>
          </p:spPr>
        </p:pic>
        <p:pic>
          <p:nvPicPr>
            <p:cNvPr id="112" name="Image 111"/>
            <p:cNvPicPr>
              <a:picLocks noChangeAspect="1"/>
            </p:cNvPicPr>
            <p:nvPr/>
          </p:nvPicPr>
          <p:blipFill>
            <a:blip r:embed="rId2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1097821" y="2548076"/>
              <a:ext cx="661286" cy="661287"/>
            </a:xfrm>
            <a:prstGeom prst="rect">
              <a:avLst/>
            </a:prstGeom>
          </p:spPr>
        </p:pic>
        <p:pic>
          <p:nvPicPr>
            <p:cNvPr id="119" name="Image 118"/>
            <p:cNvPicPr>
              <a:picLocks noChangeAspect="1"/>
            </p:cNvPicPr>
            <p:nvPr/>
          </p:nvPicPr>
          <p:blipFill>
            <a:blip r:embed="rId2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9775246" y="4530462"/>
              <a:ext cx="661286" cy="661287"/>
            </a:xfrm>
            <a:prstGeom prst="rect">
              <a:avLst/>
            </a:prstGeom>
          </p:spPr>
        </p:pic>
        <p:pic>
          <p:nvPicPr>
            <p:cNvPr id="120" name="Image 119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 rot="16200000">
              <a:off x="10436533" y="4530462"/>
              <a:ext cx="661286" cy="661287"/>
            </a:xfrm>
            <a:prstGeom prst="rect">
              <a:avLst/>
            </a:prstGeom>
          </p:spPr>
        </p:pic>
        <p:pic>
          <p:nvPicPr>
            <p:cNvPr id="121" name="Image 120"/>
            <p:cNvPicPr>
              <a:picLocks noChangeAspect="1"/>
            </p:cNvPicPr>
            <p:nvPr/>
          </p:nvPicPr>
          <p:blipFill>
            <a:blip r:embed="rId2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1097820" y="4530462"/>
              <a:ext cx="661286" cy="661287"/>
            </a:xfrm>
            <a:prstGeom prst="rect">
              <a:avLst/>
            </a:prstGeom>
          </p:spPr>
        </p:pic>
        <p:pic>
          <p:nvPicPr>
            <p:cNvPr id="124" name="Image 123"/>
            <p:cNvPicPr>
              <a:picLocks noChangeAspect="1"/>
            </p:cNvPicPr>
            <p:nvPr/>
          </p:nvPicPr>
          <p:blipFill>
            <a:blip r:embed="rId2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9775245" y="1888666"/>
              <a:ext cx="661286" cy="661287"/>
            </a:xfrm>
            <a:prstGeom prst="rect">
              <a:avLst/>
            </a:prstGeom>
          </p:spPr>
        </p:pic>
        <p:pic>
          <p:nvPicPr>
            <p:cNvPr id="125" name="Image 124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 rot="16200000">
              <a:off x="10436532" y="1888666"/>
              <a:ext cx="661286" cy="661287"/>
            </a:xfrm>
            <a:prstGeom prst="rect">
              <a:avLst/>
            </a:prstGeom>
          </p:spPr>
        </p:pic>
        <p:pic>
          <p:nvPicPr>
            <p:cNvPr id="126" name="Image 125"/>
            <p:cNvPicPr>
              <a:picLocks noChangeAspect="1"/>
            </p:cNvPicPr>
            <p:nvPr/>
          </p:nvPicPr>
          <p:blipFill>
            <a:blip r:embed="rId2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1097819" y="1888665"/>
              <a:ext cx="661286" cy="661287"/>
            </a:xfrm>
            <a:prstGeom prst="rect">
              <a:avLst/>
            </a:prstGeom>
          </p:spPr>
        </p:pic>
        <p:pic>
          <p:nvPicPr>
            <p:cNvPr id="129" name="Image 128"/>
            <p:cNvPicPr>
              <a:picLocks noChangeAspect="1"/>
            </p:cNvPicPr>
            <p:nvPr/>
          </p:nvPicPr>
          <p:blipFill>
            <a:blip r:embed="rId2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0436534" y="3208292"/>
              <a:ext cx="661286" cy="6612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cxnSp>
          <p:nvCxnSpPr>
            <p:cNvPr id="29" name="Connecteur droit 28"/>
            <p:cNvCxnSpPr/>
            <p:nvPr/>
          </p:nvCxnSpPr>
          <p:spPr>
            <a:xfrm>
              <a:off x="9442399" y="5191949"/>
              <a:ext cx="250331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>
              <a:off x="9442399" y="1889737"/>
              <a:ext cx="249315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 rot="16200000">
              <a:off x="7730869" y="3521413"/>
              <a:ext cx="540742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/>
            <p:nvPr/>
          </p:nvCxnSpPr>
          <p:spPr>
            <a:xfrm rot="16200000">
              <a:off x="8390071" y="3521413"/>
              <a:ext cx="540742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Image 52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Y}&#10;\end{gather*}&#10;&#10;\end{document}&#10;" title="IguanaTex Bitmap Display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4355" y="4173389"/>
              <a:ext cx="272140" cy="261884"/>
            </a:xfrm>
            <a:prstGeom prst="rect">
              <a:avLst/>
            </a:prstGeom>
          </p:spPr>
        </p:pic>
        <p:pic>
          <p:nvPicPr>
            <p:cNvPr id="54" name="Image 53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y}&#10;\end{gather*}&#10;&#10;\end{document}&#10;" title="IguanaTex Bitmap Display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260" y="3566256"/>
              <a:ext cx="184352" cy="248882"/>
            </a:xfrm>
            <a:prstGeom prst="rect">
              <a:avLst/>
            </a:prstGeom>
          </p:spPr>
        </p:pic>
        <p:sp>
          <p:nvSpPr>
            <p:cNvPr id="100" name="Ellipse 99"/>
            <p:cNvSpPr/>
            <p:nvPr/>
          </p:nvSpPr>
          <p:spPr>
            <a:xfrm rot="16200000">
              <a:off x="9727478" y="5144279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Ellipse 100"/>
            <p:cNvSpPr/>
            <p:nvPr/>
          </p:nvSpPr>
          <p:spPr>
            <a:xfrm rot="16200000">
              <a:off x="10388291" y="5144279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Ellipse 101"/>
            <p:cNvSpPr/>
            <p:nvPr/>
          </p:nvSpPr>
          <p:spPr>
            <a:xfrm rot="16200000">
              <a:off x="11049104" y="5144279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Ellipse 102"/>
            <p:cNvSpPr/>
            <p:nvPr/>
          </p:nvSpPr>
          <p:spPr>
            <a:xfrm rot="16200000">
              <a:off x="11709917" y="5144279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Ellipse 90"/>
            <p:cNvSpPr/>
            <p:nvPr/>
          </p:nvSpPr>
          <p:spPr>
            <a:xfrm rot="16200000">
              <a:off x="9727478" y="4483582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Ellipse 91"/>
            <p:cNvSpPr/>
            <p:nvPr/>
          </p:nvSpPr>
          <p:spPr>
            <a:xfrm rot="16200000">
              <a:off x="10388291" y="4483582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Ellipse 92"/>
            <p:cNvSpPr/>
            <p:nvPr/>
          </p:nvSpPr>
          <p:spPr>
            <a:xfrm rot="16200000">
              <a:off x="11049104" y="4483582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Ellipse 93"/>
            <p:cNvSpPr/>
            <p:nvPr/>
          </p:nvSpPr>
          <p:spPr>
            <a:xfrm rot="16200000">
              <a:off x="11709917" y="4483582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Ellipse 83"/>
            <p:cNvSpPr/>
            <p:nvPr/>
          </p:nvSpPr>
          <p:spPr>
            <a:xfrm rot="16200000">
              <a:off x="9727478" y="3822886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Ellipse 84"/>
            <p:cNvSpPr/>
            <p:nvPr/>
          </p:nvSpPr>
          <p:spPr>
            <a:xfrm rot="16200000">
              <a:off x="10388291" y="3822886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Ellipse 85"/>
            <p:cNvSpPr/>
            <p:nvPr/>
          </p:nvSpPr>
          <p:spPr>
            <a:xfrm rot="16200000">
              <a:off x="11049104" y="3822886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Ellipse 86"/>
            <p:cNvSpPr/>
            <p:nvPr/>
          </p:nvSpPr>
          <p:spPr>
            <a:xfrm rot="16200000">
              <a:off x="11709917" y="3822886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Ellipse 76"/>
            <p:cNvSpPr/>
            <p:nvPr/>
          </p:nvSpPr>
          <p:spPr>
            <a:xfrm rot="16200000">
              <a:off x="9727478" y="3162189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Ellipse 77"/>
            <p:cNvSpPr/>
            <p:nvPr/>
          </p:nvSpPr>
          <p:spPr>
            <a:xfrm rot="16200000">
              <a:off x="10388291" y="3162189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Ellipse 78"/>
            <p:cNvSpPr/>
            <p:nvPr/>
          </p:nvSpPr>
          <p:spPr>
            <a:xfrm rot="16200000">
              <a:off x="11049104" y="3162189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Ellipse 79"/>
            <p:cNvSpPr/>
            <p:nvPr/>
          </p:nvSpPr>
          <p:spPr>
            <a:xfrm rot="16200000">
              <a:off x="11709917" y="3162189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Ellipse 67"/>
            <p:cNvSpPr/>
            <p:nvPr/>
          </p:nvSpPr>
          <p:spPr>
            <a:xfrm rot="16200000">
              <a:off x="9727478" y="2501492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lipse 68"/>
            <p:cNvSpPr/>
            <p:nvPr/>
          </p:nvSpPr>
          <p:spPr>
            <a:xfrm rot="16200000">
              <a:off x="10388291" y="2501492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Ellipse 71"/>
            <p:cNvSpPr/>
            <p:nvPr/>
          </p:nvSpPr>
          <p:spPr>
            <a:xfrm rot="16200000">
              <a:off x="11049104" y="2501492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Ellipse 73"/>
            <p:cNvSpPr/>
            <p:nvPr/>
          </p:nvSpPr>
          <p:spPr>
            <a:xfrm rot="16200000">
              <a:off x="11709917" y="2501492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Ellipse 61"/>
            <p:cNvSpPr/>
            <p:nvPr/>
          </p:nvSpPr>
          <p:spPr>
            <a:xfrm rot="16200000">
              <a:off x="9727478" y="1840794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Ellipse 62"/>
            <p:cNvSpPr/>
            <p:nvPr/>
          </p:nvSpPr>
          <p:spPr>
            <a:xfrm rot="16200000">
              <a:off x="10388291" y="1840794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Ellipse 63"/>
            <p:cNvSpPr/>
            <p:nvPr/>
          </p:nvSpPr>
          <p:spPr>
            <a:xfrm rot="16200000">
              <a:off x="11049104" y="1840794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Ellipse 64"/>
            <p:cNvSpPr/>
            <p:nvPr/>
          </p:nvSpPr>
          <p:spPr>
            <a:xfrm rot="16200000">
              <a:off x="11709917" y="1840794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necteur droit avec flèche 6"/>
            <p:cNvCxnSpPr/>
            <p:nvPr/>
          </p:nvCxnSpPr>
          <p:spPr>
            <a:xfrm rot="16200000" flipV="1">
              <a:off x="10104253" y="1175212"/>
              <a:ext cx="755861" cy="482507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/>
            <p:cNvCxnSpPr/>
            <p:nvPr/>
          </p:nvCxnSpPr>
          <p:spPr>
            <a:xfrm rot="16200000" flipH="1" flipV="1">
              <a:off x="10079828" y="5419248"/>
              <a:ext cx="755861" cy="482507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eur droit avec flèche 137"/>
            <p:cNvCxnSpPr/>
            <p:nvPr/>
          </p:nvCxnSpPr>
          <p:spPr>
            <a:xfrm rot="16200000" flipV="1">
              <a:off x="10694750" y="5419248"/>
              <a:ext cx="755861" cy="482507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Image 9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\definecolor{mydarkgreen}{RGB}{56,87,35}&#10;&#10;\begin{document}&#10;&#10;\begin{gather*}&#10;\textcolor{mydarkgreen}{a_\text{I}} &#10;\end{gather*}&#10;&#10;\end{document}&#10;" title="IguanaTex Bitmap Display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2527" y="6114797"/>
              <a:ext cx="189678" cy="157312"/>
            </a:xfrm>
            <a:prstGeom prst="rect">
              <a:avLst/>
            </a:prstGeom>
          </p:spPr>
        </p:pic>
        <p:pic>
          <p:nvPicPr>
            <p:cNvPr id="14" name="Image 13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\definecolor{mydarkgreen}{RGB}{56,87,35}&#10;&#10;\begin{document}&#10;&#10;\begin{gather*}&#10;\textcolor{mydarkgreen}{a_\text{R}} &#10;\end{gather*}&#10;&#10;\end{document}&#10;" title="IguanaTex Bitmap Display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9456" y="6144861"/>
              <a:ext cx="268584" cy="160523"/>
            </a:xfrm>
            <a:prstGeom prst="rect">
              <a:avLst/>
            </a:prstGeom>
          </p:spPr>
        </p:pic>
        <p:pic>
          <p:nvPicPr>
            <p:cNvPr id="6" name="Image 5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\definecolor{mydarkgreen}{RGB}{56,87,35}&#10;&#10;\begin{document}&#10;&#10;\begin{gather*}&#10;\textcolor{mydarkgreen}{a_\text{T}} &#10;\end{gather*}&#10;&#10;\end{document}&#10;" title="IguanaTex Bitmap Display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4836" y="804185"/>
              <a:ext cx="259479" cy="157312"/>
            </a:xfrm>
            <a:prstGeom prst="rect">
              <a:avLst/>
            </a:prstGeom>
          </p:spPr>
        </p:pic>
        <p:cxnSp>
          <p:nvCxnSpPr>
            <p:cNvPr id="12" name="Connecteur droit avec flèche 11"/>
            <p:cNvCxnSpPr/>
            <p:nvPr/>
          </p:nvCxnSpPr>
          <p:spPr>
            <a:xfrm flipV="1">
              <a:off x="9554693" y="1416465"/>
              <a:ext cx="0" cy="409173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 19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x_3&#10;\end{align*}&#10;&#10;\end{document}&#10;" title="IguanaTex Bitmap Display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7056" y="1211024"/>
              <a:ext cx="229131" cy="160521"/>
            </a:xfrm>
            <a:prstGeom prst="rect">
              <a:avLst/>
            </a:prstGeom>
          </p:spPr>
        </p:pic>
        <p:pic>
          <p:nvPicPr>
            <p:cNvPr id="27" name="Image 26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z_b&#10;\end{align*}&#10;&#10;\end{document}&#10;" title="IguanaTex Bitmap Display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091" y="1805430"/>
              <a:ext cx="189678" cy="158916"/>
            </a:xfrm>
            <a:prstGeom prst="rect">
              <a:avLst/>
            </a:prstGeom>
          </p:spPr>
        </p:pic>
        <p:pic>
          <p:nvPicPr>
            <p:cNvPr id="28" name="Image 27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z_a&#10;\end{align*}&#10;&#10;\end{document}&#10;" title="IguanaTex Bitmap Display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9986" y="5099432"/>
              <a:ext cx="207887" cy="158916"/>
            </a:xfrm>
            <a:prstGeom prst="rect">
              <a:avLst/>
            </a:prstGeom>
          </p:spPr>
        </p:pic>
      </p:grpSp>
      <p:pic>
        <p:nvPicPr>
          <p:cNvPr id="30" name="Image 29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Rightarrow&#10;\rho_0 \hsp \omega^2 \hsp u_3 &#10;&amp;= \frac{\partial p}{\partial x_3} &#10;%\\&amp;&#10;= -\imunit \hsp k_0 \big( &#10;a^+ \e^{-\imunit \vec k_0^+ \cdot \vec x} - a^- \e^{-\imunit \vec k_0^- \cdot \vec x}&#10;\big)&#10;\\&amp;\overset{a}{=}\imunit \hsp k_0 \big(p - 2 a_\text{I} \e^{-\imunit \vec k_0^+ \cdot \vec x} \big)&#10;\overset{b}{=}-\imunit \hsp k_0 \hsp p &#10;\\&#10;\Rightarrow&#10;T_3 &#10;&amp;&#10;= \pm p &#10;\overset{a}{=} 2 a_\text{I} \e^{-\imunit \vec k_0^+ \cdot \vec x} - \imunit \frac{\rho_0 \hsp \omega^2}{k_0} u_3&#10;\overset{b}{=} - \imunit \frac{\rho_0 \hsp \omega^2}{k_0} u_3&#10;\end{align*}&#10;&#10;\end{document}&#10;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37" y="4319439"/>
            <a:ext cx="5477174" cy="1605252"/>
          </a:xfrm>
          <a:prstGeom prst="rect">
            <a:avLst/>
          </a:prstGeom>
        </p:spPr>
      </p:pic>
      <p:pic>
        <p:nvPicPr>
          <p:cNvPr id="21" name="Image 20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x_3&lt;z_a: \, a^+ = a_\text{I}, \, a^- = a_\text{R}&#10;\quad &#10;x_3&gt;z_b: \, a^+ = a_\text{T}, \, a^- = 0&#10;\end{align*}&#10;&#10;\end{document}&#10;" title="IguanaTex Bitmap Displa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961" y="3336217"/>
            <a:ext cx="4732486" cy="2130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59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Acoustic</a:t>
            </a:r>
            <a:r>
              <a:rPr lang="fr-FR" dirty="0" smtClean="0"/>
              <a:t> </a:t>
            </a:r>
            <a:r>
              <a:rPr lang="fr-FR" dirty="0" err="1" smtClean="0"/>
              <a:t>Impedance</a:t>
            </a:r>
            <a:endParaRPr lang="fr-FR" dirty="0"/>
          </a:p>
        </p:txBody>
      </p:sp>
      <p:sp>
        <p:nvSpPr>
          <p:cNvPr id="13" name="Espace réservé du contenu 2"/>
          <p:cNvSpPr>
            <a:spLocks noGrp="1"/>
          </p:cNvSpPr>
          <p:nvPr>
            <p:ph idx="1"/>
          </p:nvPr>
        </p:nvSpPr>
        <p:spPr>
          <a:xfrm>
            <a:off x="214325" y="790779"/>
            <a:ext cx="11680826" cy="5514605"/>
          </a:xfrm>
        </p:spPr>
        <p:txBody>
          <a:bodyPr numCol="1" spcCol="72000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Including</a:t>
            </a:r>
            <a:r>
              <a:rPr lang="fr-FR" sz="1800" b="1" dirty="0" smtClean="0">
                <a:sym typeface="Wingdings" panose="05000000000000000000" pitchFamily="2" charset="2"/>
              </a:rPr>
              <a:t> the </a:t>
            </a:r>
            <a:r>
              <a:rPr lang="fr-FR" sz="1800" b="1" dirty="0" err="1" smtClean="0">
                <a:sym typeface="Wingdings" panose="05000000000000000000" pitchFamily="2" charset="2"/>
              </a:rPr>
              <a:t>acoustic</a:t>
            </a:r>
            <a:r>
              <a:rPr lang="fr-FR" sz="1800" b="1" dirty="0" smtClean="0">
                <a:sym typeface="Wingdings" panose="05000000000000000000" pitchFamily="2" charset="2"/>
              </a:rPr>
              <a:t> radiation in </a:t>
            </a:r>
            <a:r>
              <a:rPr lang="fr-FR" sz="1800" b="1" dirty="0" err="1" smtClean="0">
                <a:sym typeface="Wingdings" panose="05000000000000000000" pitchFamily="2" charset="2"/>
              </a:rPr>
              <a:t>boundary</a:t>
            </a:r>
            <a:r>
              <a:rPr lang="fr-FR" sz="1800" b="1" dirty="0" smtClean="0">
                <a:sym typeface="Wingdings" panose="05000000000000000000" pitchFamily="2" charset="2"/>
              </a:rPr>
              <a:t> conditions …</a:t>
            </a:r>
          </a:p>
          <a:p>
            <a:pPr marL="0" indent="0">
              <a:lnSpc>
                <a:spcPct val="150000"/>
              </a:lnSpc>
              <a:buNone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i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… </a:t>
            </a:r>
            <a:r>
              <a:rPr lang="fr-FR" sz="1800" b="1" dirty="0" err="1" smtClean="0">
                <a:sym typeface="Wingdings" panose="05000000000000000000" pitchFamily="2" charset="2"/>
              </a:rPr>
              <a:t>slightly</a:t>
            </a:r>
            <a:r>
              <a:rPr lang="fr-FR" sz="1800" b="1" dirty="0" smtClean="0">
                <a:sym typeface="Wingdings" panose="05000000000000000000" pitchFamily="2" charset="2"/>
              </a:rPr>
              <a:t> modifies the </a:t>
            </a:r>
            <a:r>
              <a:rPr lang="fr-FR" sz="1800" b="1" dirty="0" err="1" smtClean="0">
                <a:sym typeface="Wingdings" panose="05000000000000000000" pitchFamily="2" charset="2"/>
              </a:rPr>
              <a:t>variational</a:t>
            </a:r>
            <a:r>
              <a:rPr lang="fr-FR" sz="1800" b="1" dirty="0" smtClean="0">
                <a:sym typeface="Wingdings" panose="05000000000000000000" pitchFamily="2" charset="2"/>
              </a:rPr>
              <a:t> formulation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At the end:</a:t>
            </a: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</p:txBody>
      </p:sp>
      <p:pic>
        <p:nvPicPr>
          <p:cNvPr id="25" name="Image 24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int\limits_{\partial\Omega} \vec u^* \cdot \vec T \diff \vec x &#10;&amp;&#10;= \int\limits_{\partial\Omega^a} \vec u^* \cdot \vec T^a \diff \vec x + \int\limits_{\partial\Omega^b} \vec u^* \cdot \vec T^b \diff \vec x &#10;\\&amp;&#10;= 2 a_\text{I} \int\limits_{\partial\Omega^a} u_3^* \e^{-\imunit \vec k_0^+ \cdot \vec x} \diff \vec x - \imunit \frac{\rho_0 \hsp \omega^2}{k_0}&#10;\int\limits_{\partial\Omega^a \, \cup \, \partial\Omega^b} u_3^* \hsp u_3 \diff \vec x&#10;\end{align*}&#10;&#10;\end{document}&#10;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749" y="1377634"/>
            <a:ext cx="7008957" cy="1736849"/>
          </a:xfrm>
          <a:prstGeom prst="rect">
            <a:avLst/>
          </a:prstGeom>
        </p:spPr>
      </p:pic>
      <p:grpSp>
        <p:nvGrpSpPr>
          <p:cNvPr id="31" name="Groupe 30"/>
          <p:cNvGrpSpPr/>
          <p:nvPr/>
        </p:nvGrpSpPr>
        <p:grpSpPr>
          <a:xfrm>
            <a:off x="9089423" y="804185"/>
            <a:ext cx="2805728" cy="5501199"/>
            <a:chOff x="9139986" y="804185"/>
            <a:chExt cx="2805728" cy="550119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6200000">
              <a:off x="10431812" y="1225292"/>
              <a:ext cx="663570" cy="665321"/>
            </a:xfrm>
            <a:prstGeom prst="rect">
              <a:avLst/>
            </a:prstGeom>
          </p:spPr>
        </p:pic>
        <p:pic>
          <p:nvPicPr>
            <p:cNvPr id="134" name="Image 133"/>
            <p:cNvPicPr>
              <a:picLocks noChangeAspect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1094660" y="1225291"/>
              <a:ext cx="663570" cy="665321"/>
            </a:xfrm>
            <a:prstGeom prst="rect">
              <a:avLst/>
            </a:prstGeom>
          </p:spPr>
        </p:pic>
        <p:pic>
          <p:nvPicPr>
            <p:cNvPr id="135" name="Image 134"/>
            <p:cNvPicPr>
              <a:picLocks noChangeAspect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9768508" y="1225292"/>
              <a:ext cx="663570" cy="665321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16"/>
            <a:srcRect l="30" t="128" r="345" b="1"/>
            <a:stretch/>
          </p:blipFill>
          <p:spPr>
            <a:xfrm rot="16200000">
              <a:off x="10437342" y="5179147"/>
              <a:ext cx="658620" cy="660243"/>
            </a:xfrm>
            <a:prstGeom prst="rect">
              <a:avLst/>
            </a:prstGeom>
          </p:spPr>
        </p:pic>
        <p:pic>
          <p:nvPicPr>
            <p:cNvPr id="96" name="Image 95"/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30" t="128" r="345" b="1"/>
            <a:stretch/>
          </p:blipFill>
          <p:spPr>
            <a:xfrm rot="16200000">
              <a:off x="9776053" y="5179984"/>
              <a:ext cx="658620" cy="660243"/>
            </a:xfrm>
            <a:prstGeom prst="rect">
              <a:avLst/>
            </a:prstGeom>
          </p:spPr>
        </p:pic>
        <p:pic>
          <p:nvPicPr>
            <p:cNvPr id="97" name="Image 96"/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30" t="128" r="345" b="1"/>
            <a:stretch/>
          </p:blipFill>
          <p:spPr>
            <a:xfrm rot="16200000">
              <a:off x="11097069" y="5178079"/>
              <a:ext cx="658620" cy="660243"/>
            </a:xfrm>
            <a:prstGeom prst="rect">
              <a:avLst/>
            </a:prstGeom>
          </p:spPr>
        </p:pic>
        <p:pic>
          <p:nvPicPr>
            <p:cNvPr id="105" name="Image 104"/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9775247" y="3208292"/>
              <a:ext cx="661286" cy="661287"/>
            </a:xfrm>
            <a:prstGeom prst="rect">
              <a:avLst/>
            </a:prstGeom>
          </p:spPr>
        </p:pic>
        <p:pic>
          <p:nvPicPr>
            <p:cNvPr id="106" name="Image 105"/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9775247" y="3868774"/>
              <a:ext cx="661286" cy="661287"/>
            </a:xfrm>
            <a:prstGeom prst="rect">
              <a:avLst/>
            </a:prstGeom>
          </p:spPr>
        </p:pic>
        <p:pic>
          <p:nvPicPr>
            <p:cNvPr id="107" name="Image 106"/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9775247" y="2548077"/>
              <a:ext cx="661286" cy="661287"/>
            </a:xfrm>
            <a:prstGeom prst="rect">
              <a:avLst/>
            </a:prstGeom>
          </p:spPr>
        </p:pic>
        <p:pic>
          <p:nvPicPr>
            <p:cNvPr id="108" name="Image 10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6200000">
              <a:off x="10436534" y="3868774"/>
              <a:ext cx="661286" cy="661287"/>
            </a:xfrm>
            <a:prstGeom prst="rect">
              <a:avLst/>
            </a:prstGeom>
          </p:spPr>
        </p:pic>
        <p:pic>
          <p:nvPicPr>
            <p:cNvPr id="109" name="Image 10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6200000">
              <a:off x="10436534" y="2548077"/>
              <a:ext cx="661286" cy="661287"/>
            </a:xfrm>
            <a:prstGeom prst="rect">
              <a:avLst/>
            </a:prstGeom>
          </p:spPr>
        </p:pic>
        <p:pic>
          <p:nvPicPr>
            <p:cNvPr id="110" name="Image 109"/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1097821" y="3208291"/>
              <a:ext cx="661286" cy="661287"/>
            </a:xfrm>
            <a:prstGeom prst="rect">
              <a:avLst/>
            </a:prstGeom>
          </p:spPr>
        </p:pic>
        <p:pic>
          <p:nvPicPr>
            <p:cNvPr id="111" name="Image 110"/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1097821" y="3868774"/>
              <a:ext cx="661286" cy="661287"/>
            </a:xfrm>
            <a:prstGeom prst="rect">
              <a:avLst/>
            </a:prstGeom>
          </p:spPr>
        </p:pic>
        <p:pic>
          <p:nvPicPr>
            <p:cNvPr id="112" name="Image 111"/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1097821" y="2548076"/>
              <a:ext cx="661286" cy="661287"/>
            </a:xfrm>
            <a:prstGeom prst="rect">
              <a:avLst/>
            </a:prstGeom>
          </p:spPr>
        </p:pic>
        <p:pic>
          <p:nvPicPr>
            <p:cNvPr id="119" name="Image 118"/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9775246" y="4530462"/>
              <a:ext cx="661286" cy="661287"/>
            </a:xfrm>
            <a:prstGeom prst="rect">
              <a:avLst/>
            </a:prstGeom>
          </p:spPr>
        </p:pic>
        <p:pic>
          <p:nvPicPr>
            <p:cNvPr id="120" name="Image 11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6200000">
              <a:off x="10436533" y="4530462"/>
              <a:ext cx="661286" cy="661287"/>
            </a:xfrm>
            <a:prstGeom prst="rect">
              <a:avLst/>
            </a:prstGeom>
          </p:spPr>
        </p:pic>
        <p:pic>
          <p:nvPicPr>
            <p:cNvPr id="121" name="Image 120"/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1097820" y="4530462"/>
              <a:ext cx="661286" cy="661287"/>
            </a:xfrm>
            <a:prstGeom prst="rect">
              <a:avLst/>
            </a:prstGeom>
          </p:spPr>
        </p:pic>
        <p:pic>
          <p:nvPicPr>
            <p:cNvPr id="124" name="Image 123"/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9775245" y="1888666"/>
              <a:ext cx="661286" cy="661287"/>
            </a:xfrm>
            <a:prstGeom prst="rect">
              <a:avLst/>
            </a:prstGeom>
          </p:spPr>
        </p:pic>
        <p:pic>
          <p:nvPicPr>
            <p:cNvPr id="125" name="Image 12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6200000">
              <a:off x="10436532" y="1888666"/>
              <a:ext cx="661286" cy="661287"/>
            </a:xfrm>
            <a:prstGeom prst="rect">
              <a:avLst/>
            </a:prstGeom>
          </p:spPr>
        </p:pic>
        <p:pic>
          <p:nvPicPr>
            <p:cNvPr id="126" name="Image 125"/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1097819" y="1888665"/>
              <a:ext cx="661286" cy="661287"/>
            </a:xfrm>
            <a:prstGeom prst="rect">
              <a:avLst/>
            </a:prstGeom>
          </p:spPr>
        </p:pic>
        <p:pic>
          <p:nvPicPr>
            <p:cNvPr id="129" name="Image 128"/>
            <p:cNvPicPr>
              <a:picLocks noChangeAspect="1"/>
            </p:cNvPicPr>
            <p:nvPr/>
          </p:nvPicPr>
          <p:blipFill>
            <a:blip r:embed="rId1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0436534" y="3208292"/>
              <a:ext cx="661286" cy="6612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cxnSp>
          <p:nvCxnSpPr>
            <p:cNvPr id="29" name="Connecteur droit 28"/>
            <p:cNvCxnSpPr/>
            <p:nvPr/>
          </p:nvCxnSpPr>
          <p:spPr>
            <a:xfrm>
              <a:off x="9442399" y="5191949"/>
              <a:ext cx="250331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>
              <a:off x="9442399" y="1889737"/>
              <a:ext cx="249315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 rot="16200000">
              <a:off x="7730869" y="3521413"/>
              <a:ext cx="540742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/>
            <p:nvPr/>
          </p:nvCxnSpPr>
          <p:spPr>
            <a:xfrm rot="16200000">
              <a:off x="8390071" y="3521413"/>
              <a:ext cx="540742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Image 52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Y}&#10;\end{gather*}&#10;&#10;\end{document}&#10;" title="IguanaTex Bitmap Display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4355" y="4173389"/>
              <a:ext cx="272140" cy="261884"/>
            </a:xfrm>
            <a:prstGeom prst="rect">
              <a:avLst/>
            </a:prstGeom>
          </p:spPr>
        </p:pic>
        <p:pic>
          <p:nvPicPr>
            <p:cNvPr id="54" name="Image 53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y}&#10;\end{gather*}&#10;&#10;\end{document}&#10;" title="IguanaTex Bitmap Display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260" y="3566256"/>
              <a:ext cx="184352" cy="248882"/>
            </a:xfrm>
            <a:prstGeom prst="rect">
              <a:avLst/>
            </a:prstGeom>
          </p:spPr>
        </p:pic>
        <p:sp>
          <p:nvSpPr>
            <p:cNvPr id="100" name="Ellipse 99"/>
            <p:cNvSpPr/>
            <p:nvPr/>
          </p:nvSpPr>
          <p:spPr>
            <a:xfrm rot="16200000">
              <a:off x="9727478" y="5144279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Ellipse 100"/>
            <p:cNvSpPr/>
            <p:nvPr/>
          </p:nvSpPr>
          <p:spPr>
            <a:xfrm rot="16200000">
              <a:off x="10388291" y="5144279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Ellipse 101"/>
            <p:cNvSpPr/>
            <p:nvPr/>
          </p:nvSpPr>
          <p:spPr>
            <a:xfrm rot="16200000">
              <a:off x="11049104" y="5144279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Ellipse 102"/>
            <p:cNvSpPr/>
            <p:nvPr/>
          </p:nvSpPr>
          <p:spPr>
            <a:xfrm rot="16200000">
              <a:off x="11709917" y="5144279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Ellipse 90"/>
            <p:cNvSpPr/>
            <p:nvPr/>
          </p:nvSpPr>
          <p:spPr>
            <a:xfrm rot="16200000">
              <a:off x="9727478" y="4483582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Ellipse 91"/>
            <p:cNvSpPr/>
            <p:nvPr/>
          </p:nvSpPr>
          <p:spPr>
            <a:xfrm rot="16200000">
              <a:off x="10388291" y="4483582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Ellipse 92"/>
            <p:cNvSpPr/>
            <p:nvPr/>
          </p:nvSpPr>
          <p:spPr>
            <a:xfrm rot="16200000">
              <a:off x="11049104" y="4483582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Ellipse 93"/>
            <p:cNvSpPr/>
            <p:nvPr/>
          </p:nvSpPr>
          <p:spPr>
            <a:xfrm rot="16200000">
              <a:off x="11709917" y="4483582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Ellipse 83"/>
            <p:cNvSpPr/>
            <p:nvPr/>
          </p:nvSpPr>
          <p:spPr>
            <a:xfrm rot="16200000">
              <a:off x="9727478" y="3822886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Ellipse 84"/>
            <p:cNvSpPr/>
            <p:nvPr/>
          </p:nvSpPr>
          <p:spPr>
            <a:xfrm rot="16200000">
              <a:off x="10388291" y="3822886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Ellipse 85"/>
            <p:cNvSpPr/>
            <p:nvPr/>
          </p:nvSpPr>
          <p:spPr>
            <a:xfrm rot="16200000">
              <a:off x="11049104" y="3822886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Ellipse 86"/>
            <p:cNvSpPr/>
            <p:nvPr/>
          </p:nvSpPr>
          <p:spPr>
            <a:xfrm rot="16200000">
              <a:off x="11709917" y="3822886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Ellipse 76"/>
            <p:cNvSpPr/>
            <p:nvPr/>
          </p:nvSpPr>
          <p:spPr>
            <a:xfrm rot="16200000">
              <a:off x="9727478" y="3162189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Ellipse 77"/>
            <p:cNvSpPr/>
            <p:nvPr/>
          </p:nvSpPr>
          <p:spPr>
            <a:xfrm rot="16200000">
              <a:off x="10388291" y="3162189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Ellipse 78"/>
            <p:cNvSpPr/>
            <p:nvPr/>
          </p:nvSpPr>
          <p:spPr>
            <a:xfrm rot="16200000">
              <a:off x="11049104" y="3162189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Ellipse 79"/>
            <p:cNvSpPr/>
            <p:nvPr/>
          </p:nvSpPr>
          <p:spPr>
            <a:xfrm rot="16200000">
              <a:off x="11709917" y="3162189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Ellipse 67"/>
            <p:cNvSpPr/>
            <p:nvPr/>
          </p:nvSpPr>
          <p:spPr>
            <a:xfrm rot="16200000">
              <a:off x="9727478" y="2501492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lipse 68"/>
            <p:cNvSpPr/>
            <p:nvPr/>
          </p:nvSpPr>
          <p:spPr>
            <a:xfrm rot="16200000">
              <a:off x="10388291" y="2501492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Ellipse 71"/>
            <p:cNvSpPr/>
            <p:nvPr/>
          </p:nvSpPr>
          <p:spPr>
            <a:xfrm rot="16200000">
              <a:off x="11049104" y="2501492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Ellipse 73"/>
            <p:cNvSpPr/>
            <p:nvPr/>
          </p:nvSpPr>
          <p:spPr>
            <a:xfrm rot="16200000">
              <a:off x="11709917" y="2501492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Ellipse 61"/>
            <p:cNvSpPr/>
            <p:nvPr/>
          </p:nvSpPr>
          <p:spPr>
            <a:xfrm rot="16200000">
              <a:off x="9727478" y="1840794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Ellipse 62"/>
            <p:cNvSpPr/>
            <p:nvPr/>
          </p:nvSpPr>
          <p:spPr>
            <a:xfrm rot="16200000">
              <a:off x="10388291" y="1840794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Ellipse 63"/>
            <p:cNvSpPr/>
            <p:nvPr/>
          </p:nvSpPr>
          <p:spPr>
            <a:xfrm rot="16200000">
              <a:off x="11049104" y="1840794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Ellipse 64"/>
            <p:cNvSpPr/>
            <p:nvPr/>
          </p:nvSpPr>
          <p:spPr>
            <a:xfrm rot="16200000">
              <a:off x="11709917" y="1840794"/>
              <a:ext cx="95341" cy="9534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necteur droit avec flèche 6"/>
            <p:cNvCxnSpPr/>
            <p:nvPr/>
          </p:nvCxnSpPr>
          <p:spPr>
            <a:xfrm rot="16200000" flipV="1">
              <a:off x="10104253" y="1175212"/>
              <a:ext cx="755861" cy="482507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/>
            <p:cNvCxnSpPr/>
            <p:nvPr/>
          </p:nvCxnSpPr>
          <p:spPr>
            <a:xfrm rot="16200000" flipH="1" flipV="1">
              <a:off x="10079828" y="5419248"/>
              <a:ext cx="755861" cy="482507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eur droit avec flèche 137"/>
            <p:cNvCxnSpPr/>
            <p:nvPr/>
          </p:nvCxnSpPr>
          <p:spPr>
            <a:xfrm rot="16200000" flipV="1">
              <a:off x="10694750" y="5419248"/>
              <a:ext cx="755861" cy="482507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Image 9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\definecolor{mydarkgreen}{RGB}{56,87,35}&#10;&#10;\begin{document}&#10;&#10;\begin{gather*}&#10;\textcolor{mydarkgreen}{a_\text{I}} &#10;\end{gather*}&#10;&#10;\end{document}&#10;" title="IguanaTex Bitmap Display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2527" y="6114797"/>
              <a:ext cx="189678" cy="157312"/>
            </a:xfrm>
            <a:prstGeom prst="rect">
              <a:avLst/>
            </a:prstGeom>
          </p:spPr>
        </p:pic>
        <p:pic>
          <p:nvPicPr>
            <p:cNvPr id="14" name="Image 13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\definecolor{mydarkgreen}{RGB}{56,87,35}&#10;&#10;\begin{document}&#10;&#10;\begin{gather*}&#10;\textcolor{mydarkgreen}{a_\text{R}} &#10;\end{gather*}&#10;&#10;\end{document}&#10;" title="IguanaTex Bitmap Display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9456" y="6144861"/>
              <a:ext cx="268584" cy="160523"/>
            </a:xfrm>
            <a:prstGeom prst="rect">
              <a:avLst/>
            </a:prstGeom>
          </p:spPr>
        </p:pic>
        <p:pic>
          <p:nvPicPr>
            <p:cNvPr id="6" name="Image 5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\definecolor{mydarkgreen}{RGB}{56,87,35}&#10;&#10;\begin{document}&#10;&#10;\begin{gather*}&#10;\textcolor{mydarkgreen}{a_\text{T}} &#10;\end{gather*}&#10;&#10;\end{document}&#10;" title="IguanaTex Bitmap Display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4836" y="804185"/>
              <a:ext cx="259479" cy="157312"/>
            </a:xfrm>
            <a:prstGeom prst="rect">
              <a:avLst/>
            </a:prstGeom>
          </p:spPr>
        </p:pic>
        <p:cxnSp>
          <p:nvCxnSpPr>
            <p:cNvPr id="12" name="Connecteur droit avec flèche 11"/>
            <p:cNvCxnSpPr/>
            <p:nvPr/>
          </p:nvCxnSpPr>
          <p:spPr>
            <a:xfrm flipV="1">
              <a:off x="9554693" y="1416465"/>
              <a:ext cx="0" cy="409173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 19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x_3&#10;\end{align*}&#10;&#10;\end{document}&#10;" title="IguanaTex Bitmap Display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7056" y="1211024"/>
              <a:ext cx="229131" cy="160521"/>
            </a:xfrm>
            <a:prstGeom prst="rect">
              <a:avLst/>
            </a:prstGeom>
          </p:spPr>
        </p:pic>
        <p:pic>
          <p:nvPicPr>
            <p:cNvPr id="27" name="Image 26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z_b&#10;\end{align*}&#10;&#10;\end{document}&#10;" title="IguanaTex Bitmap Display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091" y="1805430"/>
              <a:ext cx="189678" cy="158916"/>
            </a:xfrm>
            <a:prstGeom prst="rect">
              <a:avLst/>
            </a:prstGeom>
          </p:spPr>
        </p:pic>
        <p:pic>
          <p:nvPicPr>
            <p:cNvPr id="28" name="Image 27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z_a&#10;\end{align*}&#10;&#10;\end{document}&#10;" title="IguanaTex Bitmap Display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9986" y="5099432"/>
              <a:ext cx="207887" cy="158916"/>
            </a:xfrm>
            <a:prstGeom prst="rect">
              <a:avLst/>
            </a:prstGeom>
          </p:spPr>
        </p:pic>
      </p:grpSp>
      <p:pic>
        <p:nvPicPr>
          <p:cNvPr id="35" name="Image 34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int\limits_\Omega \ten[2] \varepsilon^* : \ten[4] C : \ten[2] \varepsilon \diff \vec x &#10;- \omega^2 \left({&#10;\int\limits_\Omega \rho \, \vec u^* \cdot \vec u \diff \vec x &#10;- \imunit \frac{\rho_0}{k_0}&#10;\int\limits_{\partial\Omega^a \, \cup \, \partial\Omega^b} u_3^* \hsp u_3 \diff \vec x&#10;}\right)&#10;\\&#10;= 2 a_\text{I} \int\limits_{\partial\Omega^a} u_3^* \e^{-\imunit \vec k_0^+ \cdot \vec x} \diff \vec x&#10;\end{gather*}&#10;&#10;\end{document}&#10;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36" y="3701338"/>
            <a:ext cx="6758583" cy="1868476"/>
          </a:xfrm>
          <a:prstGeom prst="rect">
            <a:avLst/>
          </a:prstGeom>
        </p:spPr>
      </p:pic>
      <p:pic>
        <p:nvPicPr>
          <p:cNvPr id="9" name="Image 8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&amp;&#10;a_\text{T} = \imunit \frac{\rho_0 \hsp \omega^2}{\hsp k_0} \hsp u_3(\vec x_b) \hsp  \e^{\imunit \vec k_0^+ \cdot \vec x_b} &#10;%\\&amp;&#10;\quad \text{and} \quad&#10;a_\text{R} = \Big(a_\text{I} \e^{-\imunit \vec k_0^+ \cdot \vec x_a} - \imunit \frac{\rho_0 \hsp \omega^2}{\hsp k_0} \hsp u_3(\vec x_a)\Big) \hsp  \e^{\imunit \vec k_0^- \cdot \vec x_a} &#10;\end{align*}&#10;&#10;\end{document}&#10;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34" y="5726159"/>
            <a:ext cx="7661670" cy="5496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155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Problem</a:t>
            </a:r>
            <a:r>
              <a:rPr lang="fr-FR" dirty="0" smtClean="0"/>
              <a:t> setting</a:t>
            </a:r>
            <a:endParaRPr lang="fr-FR" dirty="0"/>
          </a:p>
        </p:txBody>
      </p:sp>
      <p:sp>
        <p:nvSpPr>
          <p:cNvPr id="13" name="Espace réservé du contenu 2"/>
          <p:cNvSpPr>
            <a:spLocks noGrp="1"/>
          </p:cNvSpPr>
          <p:nvPr>
            <p:ph idx="1"/>
          </p:nvPr>
        </p:nvSpPr>
        <p:spPr>
          <a:xfrm>
            <a:off x="214325" y="790779"/>
            <a:ext cx="11680826" cy="5514605"/>
          </a:xfrm>
        </p:spPr>
        <p:txBody>
          <a:bodyPr numCol="1" spcCol="72000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Governing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equations</a:t>
            </a:r>
            <a:r>
              <a:rPr lang="fr-FR" sz="1800" b="1" dirty="0" smtClean="0">
                <a:sym typeface="Wingdings" panose="05000000000000000000" pitchFamily="2" charset="2"/>
              </a:rPr>
              <a:t> of motion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Scale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separation</a:t>
            </a:r>
            <a:r>
              <a:rPr lang="fr-FR" sz="1800" b="1" dirty="0" smtClean="0">
                <a:sym typeface="Wingdings" panose="05000000000000000000" pitchFamily="2" charset="2"/>
              </a:rPr>
              <a:t>: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800" u="sng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Micro</a:t>
            </a:r>
            <a:r>
              <a:rPr lang="fr-FR" sz="18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scopic</a:t>
            </a:r>
            <a:r>
              <a:rPr lang="fr-FR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unit </a:t>
            </a:r>
            <a:r>
              <a:rPr lang="fr-FR" sz="18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cell</a:t>
            </a:r>
            <a:r>
              <a:rPr lang="fr-FR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:</a:t>
            </a:r>
            <a:endParaRPr lang="fr-FR" sz="1800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800" u="sng" dirty="0" err="1">
                <a:solidFill>
                  <a:srgbClr val="0000FF"/>
                </a:solidFill>
                <a:sym typeface="Wingdings" panose="05000000000000000000" pitchFamily="2" charset="2"/>
              </a:rPr>
              <a:t>M</a:t>
            </a:r>
            <a:r>
              <a:rPr lang="fr-FR" sz="1800" u="sng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acro</a:t>
            </a:r>
            <a:r>
              <a:rPr lang="fr-FR" sz="18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scopic</a:t>
            </a:r>
            <a:r>
              <a:rPr lang="fr-FR" sz="18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fr-FR" sz="18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grid</a:t>
            </a:r>
            <a:r>
              <a:rPr lang="fr-FR" sz="1800" dirty="0" smtClean="0">
                <a:solidFill>
                  <a:srgbClr val="0000FF"/>
                </a:solidFill>
                <a:sym typeface="Wingdings" panose="05000000000000000000" pitchFamily="2" charset="2"/>
              </a:rPr>
              <a:t>:</a:t>
            </a:r>
            <a:endParaRPr lang="fr-FR" sz="1800" dirty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Material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properties</a:t>
            </a:r>
            <a:r>
              <a:rPr lang="fr-FR" sz="1800" b="1" dirty="0" smtClean="0">
                <a:sym typeface="Wingdings" panose="05000000000000000000" pitchFamily="2" charset="2"/>
              </a:rPr>
              <a:t>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Separed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equations</a:t>
            </a:r>
            <a:r>
              <a:rPr lang="fr-FR" sz="1800" b="1" dirty="0" smtClean="0">
                <a:sym typeface="Wingdings" panose="05000000000000000000" pitchFamily="2" charset="2"/>
              </a:rPr>
              <a:t>: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i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</p:txBody>
      </p:sp>
      <p:grpSp>
        <p:nvGrpSpPr>
          <p:cNvPr id="47" name="Groupe 46"/>
          <p:cNvGrpSpPr/>
          <p:nvPr/>
        </p:nvGrpSpPr>
        <p:grpSpPr>
          <a:xfrm>
            <a:off x="8076863" y="1635104"/>
            <a:ext cx="3398826" cy="3399405"/>
            <a:chOff x="6151381" y="1411724"/>
            <a:chExt cx="3249982" cy="3250535"/>
          </a:xfrm>
        </p:grpSpPr>
        <p:grpSp>
          <p:nvGrpSpPr>
            <p:cNvPr id="52" name="Groupe 51"/>
            <p:cNvGrpSpPr/>
            <p:nvPr/>
          </p:nvGrpSpPr>
          <p:grpSpPr>
            <a:xfrm>
              <a:off x="6197156" y="1456944"/>
              <a:ext cx="3158432" cy="3161639"/>
              <a:chOff x="5916740" y="874370"/>
              <a:chExt cx="4373756" cy="4378197"/>
            </a:xfrm>
          </p:grpSpPr>
          <p:pic>
            <p:nvPicPr>
              <p:cNvPr id="105" name="Image 10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67484" y="175001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6" name="Image 10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92910" y="175001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7" name="Image 106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41703" y="175001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8" name="Image 10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92910" y="262565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9" name="Image 108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41703" y="262565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0" name="Image 10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67484" y="350128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1" name="Image 11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92910" y="350128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2" name="Image 11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41703" y="350128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3" name="Image 11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67484" y="87437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4" name="Image 113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792910" y="87437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5" name="Image 114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41703" y="87437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6" name="Image 115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67484" y="437692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7" name="Image 116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792910" y="437692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8" name="Image 117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41703" y="437692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9" name="Image 118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175001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0" name="Image 119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2625650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1" name="Image 120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350128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2" name="Image 121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87437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3" name="Image 12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4376927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4" name="Image 123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1750010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5" name="Image 124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262564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6" name="Image 125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3501287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7" name="Image 126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874370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8" name="Image 127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4376926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9" name="Image 128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67484" y="2625651"/>
                <a:ext cx="875638" cy="87563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</p:grpSp>
        <p:pic>
          <p:nvPicPr>
            <p:cNvPr id="53" name="Image 52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Y}&#10;\end{gather*}&#10;&#10;\end{document}&#10;" title="IguanaTex Bitmap Display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593" y="3632812"/>
              <a:ext cx="260222" cy="250415"/>
            </a:xfrm>
            <a:prstGeom prst="rect">
              <a:avLst/>
            </a:prstGeom>
          </p:spPr>
        </p:pic>
        <p:pic>
          <p:nvPicPr>
            <p:cNvPr id="54" name="Image 53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y}&#10;\end{gather*}&#10;&#10;\end{document}&#10;" title="IguanaTex Bitmap Display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4333" y="3051929"/>
              <a:ext cx="176279" cy="237983"/>
            </a:xfrm>
            <a:prstGeom prst="rect">
              <a:avLst/>
            </a:prstGeom>
          </p:spPr>
        </p:pic>
        <p:grpSp>
          <p:nvGrpSpPr>
            <p:cNvPr id="55" name="Groupe 54"/>
            <p:cNvGrpSpPr/>
            <p:nvPr/>
          </p:nvGrpSpPr>
          <p:grpSpPr>
            <a:xfrm>
              <a:off x="6151381" y="1411724"/>
              <a:ext cx="91166" cy="3250535"/>
              <a:chOff x="6151381" y="1411724"/>
              <a:chExt cx="91166" cy="3250535"/>
            </a:xfrm>
          </p:grpSpPr>
          <p:sp>
            <p:nvSpPr>
              <p:cNvPr id="99" name="Ellipse 98"/>
              <p:cNvSpPr/>
              <p:nvPr/>
            </p:nvSpPr>
            <p:spPr>
              <a:xfrm>
                <a:off x="6151381" y="14117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6151381" y="20435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6151381" y="26754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6151381" y="33073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6151381" y="39392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Ellipse 103"/>
              <p:cNvSpPr/>
              <p:nvPr/>
            </p:nvSpPr>
            <p:spPr>
              <a:xfrm>
                <a:off x="6151381" y="45710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e 55"/>
            <p:cNvGrpSpPr/>
            <p:nvPr/>
          </p:nvGrpSpPr>
          <p:grpSpPr>
            <a:xfrm>
              <a:off x="6783144" y="1411724"/>
              <a:ext cx="91166" cy="3250535"/>
              <a:chOff x="6303781" y="1564124"/>
              <a:chExt cx="91166" cy="3250535"/>
            </a:xfrm>
          </p:grpSpPr>
          <p:sp>
            <p:nvSpPr>
              <p:cNvPr id="90" name="Ellipse 89"/>
              <p:cNvSpPr/>
              <p:nvPr/>
            </p:nvSpPr>
            <p:spPr>
              <a:xfrm>
                <a:off x="6303781" y="15641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6303781" y="21959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6303781" y="28278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6303781" y="34597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6303781" y="40916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Ellipse 94"/>
              <p:cNvSpPr/>
              <p:nvPr/>
            </p:nvSpPr>
            <p:spPr>
              <a:xfrm>
                <a:off x="6303781" y="47234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e 56"/>
            <p:cNvGrpSpPr/>
            <p:nvPr/>
          </p:nvGrpSpPr>
          <p:grpSpPr>
            <a:xfrm>
              <a:off x="7414907" y="1411724"/>
              <a:ext cx="91166" cy="3250535"/>
              <a:chOff x="6456181" y="1716524"/>
              <a:chExt cx="91166" cy="3250535"/>
            </a:xfrm>
          </p:grpSpPr>
          <p:sp>
            <p:nvSpPr>
              <p:cNvPr id="82" name="Ellipse 81"/>
              <p:cNvSpPr/>
              <p:nvPr/>
            </p:nvSpPr>
            <p:spPr>
              <a:xfrm>
                <a:off x="6456181" y="17165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Ellipse 83"/>
              <p:cNvSpPr/>
              <p:nvPr/>
            </p:nvSpPr>
            <p:spPr>
              <a:xfrm>
                <a:off x="6456181" y="23483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6456181" y="29802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6456181" y="36121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6456181" y="42440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6456181" y="48758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e 57"/>
            <p:cNvGrpSpPr/>
            <p:nvPr/>
          </p:nvGrpSpPr>
          <p:grpSpPr>
            <a:xfrm>
              <a:off x="8046670" y="1411724"/>
              <a:ext cx="91166" cy="3250535"/>
              <a:chOff x="6608581" y="1868924"/>
              <a:chExt cx="91166" cy="3250535"/>
            </a:xfrm>
          </p:grpSpPr>
          <p:sp>
            <p:nvSpPr>
              <p:cNvPr id="76" name="Ellipse 75"/>
              <p:cNvSpPr/>
              <p:nvPr/>
            </p:nvSpPr>
            <p:spPr>
              <a:xfrm>
                <a:off x="6608581" y="18689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6608581" y="25007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6608581" y="31326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6608581" y="37645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6608581" y="43964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6608581" y="50282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e 58"/>
            <p:cNvGrpSpPr/>
            <p:nvPr/>
          </p:nvGrpSpPr>
          <p:grpSpPr>
            <a:xfrm>
              <a:off x="8678433" y="1411724"/>
              <a:ext cx="91166" cy="3250535"/>
              <a:chOff x="6760981" y="2021324"/>
              <a:chExt cx="91166" cy="3250535"/>
            </a:xfrm>
          </p:grpSpPr>
          <p:sp>
            <p:nvSpPr>
              <p:cNvPr id="67" name="Ellipse 66"/>
              <p:cNvSpPr/>
              <p:nvPr/>
            </p:nvSpPr>
            <p:spPr>
              <a:xfrm>
                <a:off x="6760981" y="20213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6760981" y="26531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Ellipse 68"/>
              <p:cNvSpPr/>
              <p:nvPr/>
            </p:nvSpPr>
            <p:spPr>
              <a:xfrm>
                <a:off x="6760981" y="32850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Ellipse 71"/>
              <p:cNvSpPr/>
              <p:nvPr/>
            </p:nvSpPr>
            <p:spPr>
              <a:xfrm>
                <a:off x="6760981" y="39169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Ellipse 73"/>
              <p:cNvSpPr/>
              <p:nvPr/>
            </p:nvSpPr>
            <p:spPr>
              <a:xfrm>
                <a:off x="6760981" y="45488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Ellipse 74"/>
              <p:cNvSpPr/>
              <p:nvPr/>
            </p:nvSpPr>
            <p:spPr>
              <a:xfrm>
                <a:off x="6760981" y="51806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e 59"/>
            <p:cNvGrpSpPr/>
            <p:nvPr/>
          </p:nvGrpSpPr>
          <p:grpSpPr>
            <a:xfrm>
              <a:off x="9310197" y="1411724"/>
              <a:ext cx="91166" cy="3250535"/>
              <a:chOff x="9310197" y="1411724"/>
              <a:chExt cx="91166" cy="3250535"/>
            </a:xfrm>
          </p:grpSpPr>
          <p:sp>
            <p:nvSpPr>
              <p:cNvPr id="61" name="Ellipse 60"/>
              <p:cNvSpPr/>
              <p:nvPr/>
            </p:nvSpPr>
            <p:spPr>
              <a:xfrm>
                <a:off x="9310197" y="14117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9310197" y="20435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9310197" y="26754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9310197" y="33073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9310197" y="39392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Ellipse 65"/>
              <p:cNvSpPr/>
              <p:nvPr/>
            </p:nvSpPr>
            <p:spPr>
              <a:xfrm>
                <a:off x="9310197" y="45710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7" name="Image 26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int\limits_\Omega \ten[2] \varepsilon^* : \ten[4] C : \ten[2] \varepsilon \diff \vec x + \int\limits_\Omega \rho \, \vec u^* \cdot \ddot{\vec u} \diff \vec x &#10;= \mathcal P_e(\vec u^*) = 0&#10;\end{gather*}&#10;&#10;\end{document}&#10;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072" y="1441448"/>
            <a:ext cx="4964996" cy="764085"/>
          </a:xfrm>
          <a:prstGeom prst="rect">
            <a:avLst/>
          </a:prstGeom>
        </p:spPr>
      </p:pic>
      <p:pic>
        <p:nvPicPr>
          <p:cNvPr id="17" name="Image 16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x = \vec x(\macro{\vec Y},\micro{\vec y})&#10;\,, \,\,&#10;\Omega = \macro{\Omega_Y} \otimes \micro{\Omega_y}&#10;\end{gather*}&#10;&#10;\end{document}&#10;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34" y="2528894"/>
            <a:ext cx="3069739" cy="295360"/>
          </a:xfrm>
          <a:prstGeom prst="rect">
            <a:avLst/>
          </a:prstGeom>
        </p:spPr>
      </p:pic>
      <p:pic>
        <p:nvPicPr>
          <p:cNvPr id="18" name="Image 17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ten[4] C = \ten[4] C(\micro{\vec y})&#10;\, , \,\,&#10;\rho = \rho(\micro{\vec y})&#10;\end{align*}&#10;&#10;\end{document}&#10;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533" y="4024012"/>
            <a:ext cx="2271579" cy="402910"/>
          </a:xfrm>
          <a:prstGeom prst="rect">
            <a:avLst/>
          </a:prstGeom>
        </p:spPr>
      </p:pic>
      <p:pic>
        <p:nvPicPr>
          <p:cNvPr id="11" name="Image 10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Y}&#10;\end{gather*}&#10;&#10;\end{document}&#10;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459" y="3510177"/>
            <a:ext cx="235200" cy="226336"/>
          </a:xfrm>
          <a:prstGeom prst="rect">
            <a:avLst/>
          </a:prstGeom>
        </p:spPr>
      </p:pic>
      <p:pic>
        <p:nvPicPr>
          <p:cNvPr id="12" name="Image 11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y}&#10;\end{gather*}&#10;&#10;\end{document}&#10;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472" y="3081103"/>
            <a:ext cx="159329" cy="215099"/>
          </a:xfrm>
          <a:prstGeom prst="rect">
            <a:avLst/>
          </a:prstGeom>
        </p:spPr>
      </p:pic>
      <p:pic>
        <p:nvPicPr>
          <p:cNvPr id="24" name="Image 23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int\limits_{\Omega_Y}} &#10;\micro{\int\limits_{\Omega_y}} &#10;\ten[2] \varepsilon^*(\macro{\vec Y},\micro{\vec y}) : \ten[4] C(\micro{\vec y}) : \ten[2] \varepsilon(\macro{\vec Y},\micro{\vec y}) &#10;\, \micro{\diff \vec y} \, \macro{\diff \vec Y}&#10; + &#10;\macro{\int\limits_{\Omega_Y}} &#10;\micro{\int\limits_{\Omega_y}}&#10;\rho(\micro{\vec y}) \, \vec u^*(\macro{\vec Y},\micro{\vec y}) \cdot \ddot{\vec u}(\macro{\vec Y},\micro{\vec y}) &#10;\, \micro{\diff \vec y} \, \macro{\diff \vec Y} = 0&#10;\end{gather*}&#10;&#10;\end{document}&#10;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666" y="5154732"/>
            <a:ext cx="8749442" cy="81866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035040" y="1513011"/>
            <a:ext cx="1301910" cy="435060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79521" y="1167532"/>
            <a:ext cx="1183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i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Free motion</a:t>
            </a:r>
            <a:endParaRPr lang="en-US" sz="1600" i="1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595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0332"/>
          </a:xfrm>
        </p:spPr>
        <p:txBody>
          <a:bodyPr/>
          <a:lstStyle/>
          <a:p>
            <a:r>
              <a:rPr lang="fr-FR" dirty="0" err="1" smtClean="0"/>
              <a:t>Two-scale</a:t>
            </a:r>
            <a:r>
              <a:rPr lang="fr-FR" dirty="0" smtClean="0"/>
              <a:t> media: </a:t>
            </a:r>
            <a:r>
              <a:rPr lang="fr-FR" dirty="0" err="1" smtClean="0"/>
              <a:t>separed</a:t>
            </a:r>
            <a:r>
              <a:rPr lang="fr-FR" dirty="0" smtClean="0"/>
              <a:t> solutions</a:t>
            </a:r>
            <a:endParaRPr lang="fr-FR" dirty="0"/>
          </a:p>
        </p:txBody>
      </p:sp>
      <p:sp>
        <p:nvSpPr>
          <p:cNvPr id="13" name="Espace réservé du contenu 2"/>
          <p:cNvSpPr>
            <a:spLocks noGrp="1"/>
          </p:cNvSpPr>
          <p:nvPr>
            <p:ph idx="1"/>
          </p:nvPr>
        </p:nvSpPr>
        <p:spPr>
          <a:xfrm>
            <a:off x="214325" y="790779"/>
            <a:ext cx="11680826" cy="5514605"/>
          </a:xfrm>
        </p:spPr>
        <p:txBody>
          <a:bodyPr numCol="1" spcCol="72000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Assuming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i="1" dirty="0" err="1" smtClean="0">
                <a:sym typeface="Wingdings" panose="05000000000000000000" pitchFamily="2" charset="2"/>
              </a:rPr>
              <a:t>separable</a:t>
            </a:r>
            <a:r>
              <a:rPr lang="fr-FR" sz="1800" b="1" dirty="0" smtClean="0">
                <a:sym typeface="Wingdings" panose="05000000000000000000" pitchFamily="2" charset="2"/>
              </a:rPr>
              <a:t> solutions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Periodicity</a:t>
            </a:r>
            <a:r>
              <a:rPr lang="fr-FR" sz="1800" b="1" dirty="0" smtClean="0">
                <a:sym typeface="Wingdings" panose="05000000000000000000" pitchFamily="2" charset="2"/>
              </a:rPr>
              <a:t> of the corrector: </a:t>
            </a:r>
            <a:r>
              <a:rPr lang="fr-FR" sz="1800" b="1" dirty="0" err="1" smtClean="0">
                <a:sym typeface="Wingdings" panose="05000000000000000000" pitchFamily="2" charset="2"/>
              </a:rPr>
              <a:t>guarantees</a:t>
            </a:r>
            <a:r>
              <a:rPr lang="fr-FR" sz="1800" b="1" dirty="0" smtClean="0">
                <a:sym typeface="Wingdings" panose="05000000000000000000" pitchFamily="2" charset="2"/>
              </a:rPr>
              <a:t> the C</a:t>
            </a:r>
            <a:r>
              <a:rPr lang="fr-FR" sz="1800" b="1" baseline="30000" dirty="0" smtClean="0">
                <a:sym typeface="Wingdings" panose="05000000000000000000" pitchFamily="2" charset="2"/>
              </a:rPr>
              <a:t>0</a:t>
            </a:r>
            <a:r>
              <a:rPr lang="fr-FR" sz="1800" b="1" dirty="0" smtClean="0">
                <a:sym typeface="Wingdings" panose="05000000000000000000" pitchFamily="2" charset="2"/>
              </a:rPr>
              <a:t>-continuity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Elementary</a:t>
            </a:r>
            <a:r>
              <a:rPr lang="fr-FR" sz="1800" b="1" dirty="0" smtClean="0">
                <a:sym typeface="Wingdings" panose="05000000000000000000" pitchFamily="2" charset="2"/>
              </a:rPr>
              <a:t> solutions: </a:t>
            </a:r>
            <a:r>
              <a:rPr lang="fr-FR" sz="1800" b="1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macroscopic</a:t>
            </a:r>
            <a:r>
              <a:rPr lang="fr-FR" sz="18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fr-FR" sz="1800" b="1" i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plane </a:t>
            </a:r>
            <a:r>
              <a:rPr lang="fr-FR" sz="1800" b="1" i="1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wave</a:t>
            </a:r>
            <a:endParaRPr lang="fr-FR" sz="1800" b="1" i="1" dirty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i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</p:txBody>
      </p:sp>
      <p:pic>
        <p:nvPicPr>
          <p:cNvPr id="22" name="Image 21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&#10;\widetilde{\vec u}_r \big( \vec y + n_i \, \vec p_i \big)&#10;=\widetilde{\vec u}_r(\vec y)&#10;} &#10;\end{gather*}&#10;&#10;\end{document}&#10;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77" y="2983138"/>
            <a:ext cx="2440012" cy="346726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>
            <a:off x="2653784" y="1137035"/>
            <a:ext cx="3802749" cy="1141753"/>
            <a:chOff x="2001704" y="1133071"/>
            <a:chExt cx="3802749" cy="1141753"/>
          </a:xfrm>
        </p:grpSpPr>
        <p:grpSp>
          <p:nvGrpSpPr>
            <p:cNvPr id="88" name="Groupe 87"/>
            <p:cNvGrpSpPr/>
            <p:nvPr/>
          </p:nvGrpSpPr>
          <p:grpSpPr>
            <a:xfrm>
              <a:off x="2001704" y="1329136"/>
              <a:ext cx="1340192" cy="797100"/>
              <a:chOff x="1106236" y="4066437"/>
              <a:chExt cx="1477844" cy="878969"/>
            </a:xfrm>
          </p:grpSpPr>
          <p:sp>
            <p:nvSpPr>
              <p:cNvPr id="97" name="Espace réservé du contenu 2 5 1 1 1"/>
              <p:cNvSpPr txBox="1">
                <a:spLocks/>
              </p:cNvSpPr>
              <p:nvPr/>
            </p:nvSpPr>
            <p:spPr>
              <a:xfrm>
                <a:off x="1464200" y="4652829"/>
                <a:ext cx="836362" cy="2925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fr-FR" sz="1400" dirty="0" smtClean="0">
                    <a:solidFill>
                      <a:srgbClr val="FF0000"/>
                    </a:solidFill>
                  </a:rPr>
                  <a:t>micro</a:t>
                </a:r>
                <a:endParaRPr lang="fr-FR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8" name="Espace réservé du contenu 2 5 1 2 1 1 1 1"/>
              <p:cNvSpPr txBox="1">
                <a:spLocks/>
              </p:cNvSpPr>
              <p:nvPr/>
            </p:nvSpPr>
            <p:spPr>
              <a:xfrm>
                <a:off x="1106236" y="4066437"/>
                <a:ext cx="861436" cy="2925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fr-FR" sz="1400" dirty="0" smtClean="0">
                    <a:solidFill>
                      <a:srgbClr val="0000FF"/>
                    </a:solidFill>
                  </a:rPr>
                  <a:t>macro</a:t>
                </a:r>
                <a:endParaRPr lang="fr-FR" sz="1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30" name="Espace réservé du contenu 2 5 1 2 1 1 2"/>
              <p:cNvSpPr txBox="1">
                <a:spLocks/>
              </p:cNvSpPr>
              <p:nvPr/>
            </p:nvSpPr>
            <p:spPr>
              <a:xfrm>
                <a:off x="1722643" y="4066437"/>
                <a:ext cx="861437" cy="2925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fr-FR" sz="14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time</a:t>
                </a:r>
                <a:endParaRPr lang="fr-FR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6" name="Image 5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u(\macro{\vec Y},\micro{\vec y},\tim{t})&#10;= \sum\limits_r \micro{\widetilde{\vec u}_r(\vec y)} \times \macro{\Phi_r(\vec Y,\tim{t})}&#10;\end{gather*}&#10;&#10;\end{document}&#10;" title="IguanaTex Bitmap Display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3409" y="1505222"/>
              <a:ext cx="3661533" cy="561827"/>
            </a:xfrm>
            <a:prstGeom prst="rect">
              <a:avLst/>
            </a:prstGeom>
          </p:spPr>
        </p:pic>
        <p:sp>
          <p:nvSpPr>
            <p:cNvPr id="131" name="Espace réservé du contenu 2 5 1 2 1 1 1 2"/>
            <p:cNvSpPr txBox="1">
              <a:spLocks/>
            </p:cNvSpPr>
            <p:nvPr/>
          </p:nvSpPr>
          <p:spPr>
            <a:xfrm>
              <a:off x="4608603" y="1830265"/>
              <a:ext cx="1195850" cy="4445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fr-FR" sz="1400" dirty="0" err="1">
                  <a:solidFill>
                    <a:srgbClr val="0000FF"/>
                  </a:solidFill>
                </a:rPr>
                <a:t>m</a:t>
              </a:r>
              <a:r>
                <a:rPr lang="fr-FR" sz="1400" dirty="0" err="1" smtClean="0">
                  <a:solidFill>
                    <a:srgbClr val="0000FF"/>
                  </a:solidFill>
                </a:rPr>
                <a:t>acroscopic</a:t>
              </a:r>
              <a:r>
                <a:rPr lang="fr-FR" sz="1400" dirty="0" smtClean="0">
                  <a:solidFill>
                    <a:srgbClr val="0000FF"/>
                  </a:solidFill>
                </a:rPr>
                <a:t> modulation</a:t>
              </a:r>
              <a:endParaRPr lang="fr-FR" sz="1400" dirty="0">
                <a:solidFill>
                  <a:srgbClr val="0000FF"/>
                </a:solidFill>
              </a:endParaRPr>
            </a:p>
          </p:txBody>
        </p:sp>
        <p:sp>
          <p:nvSpPr>
            <p:cNvPr id="132" name="Espace réservé du contenu 2 5 1 2 1 1 1 3 1"/>
            <p:cNvSpPr txBox="1">
              <a:spLocks/>
            </p:cNvSpPr>
            <p:nvPr/>
          </p:nvSpPr>
          <p:spPr>
            <a:xfrm>
              <a:off x="3543160" y="1133071"/>
              <a:ext cx="1195850" cy="4445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fr-FR" sz="1400" dirty="0" err="1" smtClean="0">
                  <a:solidFill>
                    <a:srgbClr val="FF0000"/>
                  </a:solidFill>
                </a:rPr>
                <a:t>m</a:t>
              </a:r>
              <a:r>
                <a:rPr lang="fr-FR" sz="1400" dirty="0" err="1">
                  <a:solidFill>
                    <a:srgbClr val="FF0000"/>
                  </a:solidFill>
                </a:rPr>
                <a:t>i</a:t>
              </a:r>
              <a:r>
                <a:rPr lang="fr-FR" sz="1400" dirty="0" err="1" smtClean="0">
                  <a:solidFill>
                    <a:srgbClr val="FF0000"/>
                  </a:solidFill>
                </a:rPr>
                <a:t>croscopic</a:t>
              </a:r>
              <a:r>
                <a:rPr lang="fr-FR" sz="1400" dirty="0" smtClean="0">
                  <a:solidFill>
                    <a:srgbClr val="FF0000"/>
                  </a:solidFill>
                </a:rPr>
                <a:t> corrector</a:t>
              </a:r>
              <a:endParaRPr lang="fr-FR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8028807" y="897024"/>
            <a:ext cx="3398826" cy="3399405"/>
            <a:chOff x="8028807" y="897024"/>
            <a:chExt cx="3398826" cy="3399405"/>
          </a:xfrm>
        </p:grpSpPr>
        <p:grpSp>
          <p:nvGrpSpPr>
            <p:cNvPr id="52" name="Groupe 51"/>
            <p:cNvGrpSpPr/>
            <p:nvPr/>
          </p:nvGrpSpPr>
          <p:grpSpPr>
            <a:xfrm>
              <a:off x="8076678" y="944315"/>
              <a:ext cx="3303083" cy="3306438"/>
              <a:chOff x="5916740" y="874370"/>
              <a:chExt cx="4373756" cy="4378197"/>
            </a:xfrm>
          </p:grpSpPr>
          <p:pic>
            <p:nvPicPr>
              <p:cNvPr id="105" name="Image 104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67484" y="175001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6" name="Image 105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910" y="175001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7" name="Image 106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41703" y="175001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8" name="Image 107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910" y="262565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09" name="Image 10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41703" y="262565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0" name="Image 109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67484" y="350128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1" name="Image 11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2910" y="350128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2" name="Image 11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41703" y="350128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3" name="Image 112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67484" y="87437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4" name="Image 113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792910" y="87437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5" name="Image 114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41703" y="874372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6" name="Image 115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67484" y="437692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7" name="Image 116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792910" y="437692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8" name="Image 117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541703" y="437692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19" name="Image 118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175001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0" name="Image 119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2625650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1" name="Image 120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3501288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2" name="Image 121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874371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3" name="Image 122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16740" y="4376927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4" name="Image 123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1750010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5" name="Image 124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2625649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6" name="Image 125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3501287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7" name="Image 126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874370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8" name="Image 127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14858" y="4376926"/>
                <a:ext cx="875638" cy="875639"/>
              </a:xfrm>
              <a:prstGeom prst="rect">
                <a:avLst/>
              </a:prstGeom>
            </p:spPr>
          </p:pic>
          <p:pic>
            <p:nvPicPr>
              <p:cNvPr id="129" name="Image 128"/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67484" y="2625651"/>
                <a:ext cx="875638" cy="87563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</p:grpSp>
        <p:pic>
          <p:nvPicPr>
            <p:cNvPr id="53" name="Image 52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Y}&#10;\end{gather*}&#10;&#10;\end{document}&#10;" title="IguanaTex Bitmap Display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8019" y="3219835"/>
              <a:ext cx="272140" cy="261884"/>
            </a:xfrm>
            <a:prstGeom prst="rect">
              <a:avLst/>
            </a:prstGeom>
          </p:spPr>
        </p:pic>
        <p:pic>
          <p:nvPicPr>
            <p:cNvPr id="54" name="Image 53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y}&#10;\end{gather*}&#10;&#10;\end{document}&#10;" title="IguanaTex Bitmap Display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8598" y="2349431"/>
              <a:ext cx="184352" cy="248882"/>
            </a:xfrm>
            <a:prstGeom prst="rect">
              <a:avLst/>
            </a:prstGeom>
          </p:spPr>
        </p:pic>
        <p:grpSp>
          <p:nvGrpSpPr>
            <p:cNvPr id="55" name="Groupe 54"/>
            <p:cNvGrpSpPr/>
            <p:nvPr/>
          </p:nvGrpSpPr>
          <p:grpSpPr>
            <a:xfrm>
              <a:off x="8028807" y="897024"/>
              <a:ext cx="95341" cy="3399405"/>
              <a:chOff x="6151381" y="1411724"/>
              <a:chExt cx="91166" cy="3250535"/>
            </a:xfrm>
          </p:grpSpPr>
          <p:sp>
            <p:nvSpPr>
              <p:cNvPr id="99" name="Ellipse 98"/>
              <p:cNvSpPr/>
              <p:nvPr/>
            </p:nvSpPr>
            <p:spPr>
              <a:xfrm>
                <a:off x="6151381" y="14117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6151381" y="20435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6151381" y="26754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6151381" y="33073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6151381" y="39392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Ellipse 103"/>
              <p:cNvSpPr/>
              <p:nvPr/>
            </p:nvSpPr>
            <p:spPr>
              <a:xfrm>
                <a:off x="6151381" y="45710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e 55"/>
            <p:cNvGrpSpPr/>
            <p:nvPr/>
          </p:nvGrpSpPr>
          <p:grpSpPr>
            <a:xfrm>
              <a:off x="8689504" y="897024"/>
              <a:ext cx="95341" cy="3399405"/>
              <a:chOff x="6303781" y="1564124"/>
              <a:chExt cx="91166" cy="3250535"/>
            </a:xfrm>
          </p:grpSpPr>
          <p:sp>
            <p:nvSpPr>
              <p:cNvPr id="90" name="Ellipse 89"/>
              <p:cNvSpPr/>
              <p:nvPr/>
            </p:nvSpPr>
            <p:spPr>
              <a:xfrm>
                <a:off x="6303781" y="15641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6303781" y="21959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6303781" y="28278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6303781" y="34597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6303781" y="40916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Ellipse 94"/>
              <p:cNvSpPr/>
              <p:nvPr/>
            </p:nvSpPr>
            <p:spPr>
              <a:xfrm>
                <a:off x="6303781" y="47234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e 58"/>
            <p:cNvGrpSpPr/>
            <p:nvPr/>
          </p:nvGrpSpPr>
          <p:grpSpPr>
            <a:xfrm>
              <a:off x="10671594" y="897024"/>
              <a:ext cx="95341" cy="3399405"/>
              <a:chOff x="6760981" y="2021324"/>
              <a:chExt cx="91166" cy="3250535"/>
            </a:xfrm>
          </p:grpSpPr>
          <p:sp>
            <p:nvSpPr>
              <p:cNvPr id="67" name="Ellipse 66"/>
              <p:cNvSpPr/>
              <p:nvPr/>
            </p:nvSpPr>
            <p:spPr>
              <a:xfrm>
                <a:off x="6760981" y="20213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6760981" y="26531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Ellipse 68"/>
              <p:cNvSpPr/>
              <p:nvPr/>
            </p:nvSpPr>
            <p:spPr>
              <a:xfrm>
                <a:off x="6760981" y="32850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Ellipse 71"/>
              <p:cNvSpPr/>
              <p:nvPr/>
            </p:nvSpPr>
            <p:spPr>
              <a:xfrm>
                <a:off x="6760981" y="39169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Ellipse 73"/>
              <p:cNvSpPr/>
              <p:nvPr/>
            </p:nvSpPr>
            <p:spPr>
              <a:xfrm>
                <a:off x="6760981" y="45488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Ellipse 74"/>
              <p:cNvSpPr/>
              <p:nvPr/>
            </p:nvSpPr>
            <p:spPr>
              <a:xfrm>
                <a:off x="6760981" y="51806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e 59"/>
            <p:cNvGrpSpPr/>
            <p:nvPr/>
          </p:nvGrpSpPr>
          <p:grpSpPr>
            <a:xfrm>
              <a:off x="11332292" y="897024"/>
              <a:ext cx="95341" cy="3399405"/>
              <a:chOff x="9310197" y="1411724"/>
              <a:chExt cx="91166" cy="3250535"/>
            </a:xfrm>
          </p:grpSpPr>
          <p:sp>
            <p:nvSpPr>
              <p:cNvPr id="61" name="Ellipse 60"/>
              <p:cNvSpPr/>
              <p:nvPr/>
            </p:nvSpPr>
            <p:spPr>
              <a:xfrm>
                <a:off x="9310197" y="14117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9310197" y="20435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9310197" y="26754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9310197" y="33073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9310197" y="39392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Ellipse 65"/>
              <p:cNvSpPr/>
              <p:nvPr/>
            </p:nvSpPr>
            <p:spPr>
              <a:xfrm>
                <a:off x="9310197" y="45710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Image 8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p_1}&#10;\end{gather*}&#10;&#10;\end{document}&#10;" title="IguanaTex Bitmap Display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666" y="3015683"/>
              <a:ext cx="199231" cy="200020"/>
            </a:xfrm>
            <a:prstGeom prst="rect">
              <a:avLst/>
            </a:prstGeom>
          </p:spPr>
        </p:pic>
        <p:pic>
          <p:nvPicPr>
            <p:cNvPr id="10" name="Image 9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p_2}&#10;\end{gather*}&#10;&#10;\end{document}&#10;" title="IguanaTex Bitmap Display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6968" y="2572219"/>
              <a:ext cx="204307" cy="200020"/>
            </a:xfrm>
            <a:prstGeom prst="rect">
              <a:avLst/>
            </a:prstGeom>
          </p:spPr>
        </p:pic>
        <p:cxnSp>
          <p:nvCxnSpPr>
            <p:cNvPr id="15" name="Connecteur droit avec flèche 14"/>
            <p:cNvCxnSpPr/>
            <p:nvPr/>
          </p:nvCxnSpPr>
          <p:spPr>
            <a:xfrm>
              <a:off x="9399561" y="2919182"/>
              <a:ext cx="61928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eur droit avec flèche 134"/>
            <p:cNvCxnSpPr/>
            <p:nvPr/>
          </p:nvCxnSpPr>
          <p:spPr>
            <a:xfrm>
              <a:off x="9397870" y="2307933"/>
              <a:ext cx="0" cy="61920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e 56"/>
            <p:cNvGrpSpPr/>
            <p:nvPr/>
          </p:nvGrpSpPr>
          <p:grpSpPr>
            <a:xfrm>
              <a:off x="9350200" y="897024"/>
              <a:ext cx="95341" cy="3399405"/>
              <a:chOff x="6456181" y="1716524"/>
              <a:chExt cx="91166" cy="3250535"/>
            </a:xfrm>
          </p:grpSpPr>
          <p:sp>
            <p:nvSpPr>
              <p:cNvPr id="82" name="Ellipse 81"/>
              <p:cNvSpPr/>
              <p:nvPr/>
            </p:nvSpPr>
            <p:spPr>
              <a:xfrm>
                <a:off x="6456181" y="17165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Ellipse 83"/>
              <p:cNvSpPr/>
              <p:nvPr/>
            </p:nvSpPr>
            <p:spPr>
              <a:xfrm>
                <a:off x="6456181" y="23483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6456181" y="29802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6456181" y="36121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6456181" y="42440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6456181" y="48758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e 57"/>
            <p:cNvGrpSpPr/>
            <p:nvPr/>
          </p:nvGrpSpPr>
          <p:grpSpPr>
            <a:xfrm>
              <a:off x="10010897" y="897024"/>
              <a:ext cx="95341" cy="3399405"/>
              <a:chOff x="6608581" y="1868924"/>
              <a:chExt cx="91166" cy="3250535"/>
            </a:xfrm>
          </p:grpSpPr>
          <p:sp>
            <p:nvSpPr>
              <p:cNvPr id="76" name="Ellipse 75"/>
              <p:cNvSpPr/>
              <p:nvPr/>
            </p:nvSpPr>
            <p:spPr>
              <a:xfrm>
                <a:off x="6608581" y="1868924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6608581" y="2500798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6608581" y="3132672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6608581" y="3764546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6608581" y="4396420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6608581" y="5028293"/>
                <a:ext cx="91166" cy="911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6" name="Espace réservé du contenu 2 5 1 2 1 1 1 3 2"/>
          <p:cNvSpPr txBox="1">
            <a:spLocks/>
          </p:cNvSpPr>
          <p:nvPr/>
        </p:nvSpPr>
        <p:spPr>
          <a:xfrm>
            <a:off x="4486255" y="3568318"/>
            <a:ext cx="1195850" cy="4445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fr-FR" sz="1400" dirty="0" err="1">
                <a:solidFill>
                  <a:srgbClr val="FF0000"/>
                </a:solidFill>
              </a:rPr>
              <a:t>p</a:t>
            </a:r>
            <a:r>
              <a:rPr lang="fr-FR" sz="1400" dirty="0" err="1" smtClean="0">
                <a:solidFill>
                  <a:srgbClr val="FF0000"/>
                </a:solidFill>
              </a:rPr>
              <a:t>eriodicity</a:t>
            </a:r>
            <a:r>
              <a:rPr lang="fr-FR" sz="1400" dirty="0" smtClean="0">
                <a:solidFill>
                  <a:srgbClr val="FF0000"/>
                </a:solidFill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</a:rPr>
              <a:t>vectors</a:t>
            </a:r>
            <a:endParaRPr lang="fr-FR" sz="1400" dirty="0">
              <a:solidFill>
                <a:srgbClr val="FF0000"/>
              </a:solidFill>
            </a:endParaRPr>
          </a:p>
        </p:txBody>
      </p:sp>
      <p:cxnSp>
        <p:nvCxnSpPr>
          <p:cNvPr id="137" name="Connecteur droit avec flèche 136"/>
          <p:cNvCxnSpPr/>
          <p:nvPr/>
        </p:nvCxnSpPr>
        <p:spPr>
          <a:xfrm>
            <a:off x="4438383" y="3341028"/>
            <a:ext cx="262393" cy="248361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forall \vec n \in \mathbb Z^D}&#10;\end{gather*}&#10;&#10;\end{document}&#10;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81" y="3614660"/>
            <a:ext cx="954458" cy="280912"/>
          </a:xfrm>
          <a:prstGeom prst="rect">
            <a:avLst/>
          </a:prstGeom>
        </p:spPr>
      </p:pic>
      <p:cxnSp>
        <p:nvCxnSpPr>
          <p:cNvPr id="139" name="Connecteur droit avec flèche 138"/>
          <p:cNvCxnSpPr/>
          <p:nvPr/>
        </p:nvCxnSpPr>
        <p:spPr>
          <a:xfrm flipH="1">
            <a:off x="3900196" y="3286321"/>
            <a:ext cx="234483" cy="277971"/>
          </a:xfrm>
          <a:prstGeom prst="straightConnector1">
            <a:avLst/>
          </a:prstGeom>
          <a:ln w="31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e 39"/>
          <p:cNvGrpSpPr/>
          <p:nvPr/>
        </p:nvGrpSpPr>
        <p:grpSpPr>
          <a:xfrm>
            <a:off x="2893831" y="4953567"/>
            <a:ext cx="3626633" cy="1001164"/>
            <a:chOff x="2893831" y="4586186"/>
            <a:chExt cx="3626633" cy="1001164"/>
          </a:xfrm>
        </p:grpSpPr>
        <p:sp>
          <p:nvSpPr>
            <p:cNvPr id="141" name="Espace réservé du contenu 2 5 1 2 2"/>
            <p:cNvSpPr txBox="1">
              <a:spLocks/>
            </p:cNvSpPr>
            <p:nvPr/>
          </p:nvSpPr>
          <p:spPr>
            <a:xfrm>
              <a:off x="5275572" y="5155734"/>
              <a:ext cx="1188509" cy="4316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fr-FR" sz="1400" dirty="0" err="1" smtClean="0">
                  <a:solidFill>
                    <a:srgbClr val="0000FF"/>
                  </a:solidFill>
                </a:rPr>
                <a:t>wavenumber</a:t>
              </a:r>
              <a:endParaRPr lang="fr-FR" sz="1400" dirty="0">
                <a:solidFill>
                  <a:srgbClr val="0000FF"/>
                </a:solidFill>
              </a:endParaRPr>
            </a:p>
          </p:txBody>
        </p:sp>
        <p:sp>
          <p:nvSpPr>
            <p:cNvPr id="142" name="Espace réservé du contenu 2 5 1 1 3"/>
            <p:cNvSpPr txBox="1">
              <a:spLocks/>
            </p:cNvSpPr>
            <p:nvPr/>
          </p:nvSpPr>
          <p:spPr>
            <a:xfrm>
              <a:off x="4380478" y="4586186"/>
              <a:ext cx="1010612" cy="3108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Wingdings" panose="05000000000000000000" pitchFamily="2" charset="2"/>
                <a:buChar char="q"/>
                <a:defRPr sz="2000" kern="1200">
                  <a:solidFill>
                    <a:schemeClr val="tx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fr-FR" sz="1400" dirty="0" smtClean="0">
                  <a:solidFill>
                    <a:schemeClr val="accent6">
                      <a:lumMod val="75000"/>
                    </a:schemeClr>
                  </a:solidFill>
                </a:rPr>
                <a:t>pulsation</a:t>
              </a:r>
              <a:endParaRPr lang="fr-FR" sz="1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pic>
          <p:nvPicPr>
            <p:cNvPr id="39" name="Image 38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Phi_r(\vec Y,\tim{t})} &#10;= \exp{ \imunit \tim{\omega_r \cdot t} - \imunit \macro{\vec k_r} \cdot \macro{\vec Y}}&#10;\end{gather*}&#10;&#10;\end{document}&#10;" title="IguanaTex Bitmap Display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3831" y="4868948"/>
              <a:ext cx="3626633" cy="268071"/>
            </a:xfrm>
            <a:prstGeom prst="rect">
              <a:avLst/>
            </a:prstGeom>
          </p:spPr>
        </p:pic>
      </p:grpSp>
      <p:pic>
        <p:nvPicPr>
          <p:cNvPr id="44" name="Image 43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tim{\omega_r \in \mathbb C} &#10;\end{gather*}&#10;&#10;\end{document}&#10;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84" y="4678270"/>
            <a:ext cx="748088" cy="229546"/>
          </a:xfrm>
          <a:prstGeom prst="rect">
            <a:avLst/>
          </a:prstGeom>
        </p:spPr>
      </p:pic>
      <p:pic>
        <p:nvPicPr>
          <p:cNvPr id="45" name="Image 44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k_r \in \mathbb C^D}&#10;\end{gather*}&#10;&#10;\end{document}&#10;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292" y="5820950"/>
            <a:ext cx="915004" cy="304991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863583" y="4423711"/>
            <a:ext cx="1591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ym typeface="Wingdings" panose="05000000000000000000" pitchFamily="2" charset="2"/>
              </a:rPr>
              <a:t>‘‘</a:t>
            </a:r>
            <a:r>
              <a:rPr lang="fr-FR" i="1" u="sng" dirty="0" smtClean="0">
                <a:sym typeface="Wingdings" panose="05000000000000000000" pitchFamily="2" charset="2"/>
              </a:rPr>
              <a:t>Bloch </a:t>
            </a:r>
            <a:r>
              <a:rPr lang="fr-FR" i="1" u="sng" dirty="0" err="1" smtClean="0">
                <a:sym typeface="Wingdings" panose="05000000000000000000" pitchFamily="2" charset="2"/>
              </a:rPr>
              <a:t>Waves</a:t>
            </a:r>
            <a:r>
              <a:rPr lang="fr-FR" dirty="0" smtClean="0">
                <a:sym typeface="Wingdings" panose="05000000000000000000" pitchFamily="2" charset="2"/>
              </a:rPr>
              <a:t>’’</a:t>
            </a:r>
            <a:endParaRPr lang="en-US" i="1" u="sn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868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8574" y="2958861"/>
            <a:ext cx="1578634" cy="948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23479" y="2958068"/>
            <a:ext cx="3577322" cy="9489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01796" y="2958068"/>
            <a:ext cx="1587261" cy="9489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032521" y="2958068"/>
            <a:ext cx="1371600" cy="9489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191774" y="4728069"/>
            <a:ext cx="321780" cy="3623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H="1">
            <a:off x="7910422" y="4727276"/>
            <a:ext cx="379562" cy="362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739224" y="4727276"/>
            <a:ext cx="465825" cy="3623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32447" y="4727276"/>
            <a:ext cx="434179" cy="362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0332"/>
          </a:xfrm>
        </p:spPr>
        <p:txBody>
          <a:bodyPr/>
          <a:lstStyle/>
          <a:p>
            <a:r>
              <a:rPr lang="fr-FR" dirty="0" smtClean="0"/>
              <a:t>Bloch </a:t>
            </a:r>
            <a:r>
              <a:rPr lang="fr-FR" dirty="0" err="1" smtClean="0"/>
              <a:t>Wave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13" name="Espace réservé du contenu 2"/>
          <p:cNvSpPr>
            <a:spLocks noGrp="1"/>
          </p:cNvSpPr>
          <p:nvPr>
            <p:ph idx="1"/>
          </p:nvPr>
        </p:nvSpPr>
        <p:spPr>
          <a:xfrm>
            <a:off x="214325" y="790779"/>
            <a:ext cx="11680826" cy="5514605"/>
          </a:xfrm>
        </p:spPr>
        <p:txBody>
          <a:bodyPr numCol="1" spcCol="72000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Separed</a:t>
            </a:r>
            <a:r>
              <a:rPr lang="fr-FR" sz="1800" b="1" dirty="0" smtClean="0">
                <a:sym typeface="Wingdings" panose="05000000000000000000" pitchFamily="2" charset="2"/>
              </a:rPr>
              <a:t> gradient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Unit-</a:t>
            </a:r>
            <a:r>
              <a:rPr lang="fr-FR" sz="1800" b="1" dirty="0" err="1" smtClean="0">
                <a:sym typeface="Wingdings" panose="05000000000000000000" pitchFamily="2" charset="2"/>
              </a:rPr>
              <a:t>cell</a:t>
            </a:r>
            <a:r>
              <a:rPr lang="fr-FR" sz="1800" b="1" dirty="0" smtClean="0">
                <a:sym typeface="Wingdings" panose="05000000000000000000" pitchFamily="2" charset="2"/>
              </a:rPr>
              <a:t> local </a:t>
            </a:r>
            <a:r>
              <a:rPr lang="fr-FR" sz="1800" b="1" dirty="0" err="1" smtClean="0">
                <a:sym typeface="Wingdings" panose="05000000000000000000" pitchFamily="2" charset="2"/>
              </a:rPr>
              <a:t>equations</a:t>
            </a:r>
            <a:r>
              <a:rPr lang="fr-FR" sz="1800" b="1" dirty="0" smtClean="0">
                <a:sym typeface="Wingdings" panose="05000000000000000000" pitchFamily="2" charset="2"/>
              </a:rPr>
              <a:t>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err="1" smtClean="0">
                <a:sym typeface="Wingdings" panose="05000000000000000000" pitchFamily="2" charset="2"/>
              </a:rPr>
              <a:t>With</a:t>
            </a:r>
            <a:r>
              <a:rPr lang="fr-FR" sz="1800" b="1" dirty="0" smtClean="0">
                <a:sym typeface="Wingdings" panose="05000000000000000000" pitchFamily="2" charset="2"/>
              </a:rPr>
              <a:t> a </a:t>
            </a:r>
            <a:r>
              <a:rPr lang="fr-FR" sz="1800" b="1" dirty="0" err="1" smtClean="0">
                <a:sym typeface="Wingdings" panose="05000000000000000000" pitchFamily="2" charset="2"/>
              </a:rPr>
              <a:t>given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discretization</a:t>
            </a: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100" b="1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fr-FR" sz="1800" dirty="0" smtClean="0">
                <a:sym typeface="Wingdings" panose="05000000000000000000" pitchFamily="2" charset="2"/>
              </a:rPr>
              <a:t>The </a:t>
            </a:r>
            <a:r>
              <a:rPr lang="fr-FR" sz="1800" b="1" dirty="0" err="1" smtClean="0">
                <a:sym typeface="Wingdings" panose="05000000000000000000" pitchFamily="2" charset="2"/>
              </a:rPr>
              <a:t>spectrum</a:t>
            </a:r>
            <a:r>
              <a:rPr lang="fr-FR" sz="1800" b="1" dirty="0" smtClean="0">
                <a:sym typeface="Wingdings" panose="05000000000000000000" pitchFamily="2" charset="2"/>
              </a:rPr>
              <a:t> of Bloch </a:t>
            </a:r>
            <a:r>
              <a:rPr lang="fr-FR" sz="1800" b="1" dirty="0" err="1" smtClean="0">
                <a:sym typeface="Wingdings" panose="05000000000000000000" pitchFamily="2" charset="2"/>
              </a:rPr>
              <a:t>Waves</a:t>
            </a:r>
            <a:r>
              <a:rPr lang="fr-FR" sz="1800" dirty="0" smtClean="0">
                <a:sym typeface="Wingdings" panose="05000000000000000000" pitchFamily="2" charset="2"/>
              </a:rPr>
              <a:t> </a:t>
            </a:r>
            <a:r>
              <a:rPr lang="fr-FR" sz="1800" dirty="0" err="1" smtClean="0">
                <a:sym typeface="Wingdings" panose="05000000000000000000" pitchFamily="2" charset="2"/>
              </a:rPr>
              <a:t>associated</a:t>
            </a:r>
            <a:r>
              <a:rPr lang="fr-FR" sz="1800" dirty="0" smtClean="0">
                <a:sym typeface="Wingdings" panose="05000000000000000000" pitchFamily="2" charset="2"/>
              </a:rPr>
              <a:t> to a </a:t>
            </a:r>
            <a:r>
              <a:rPr lang="fr-FR" sz="1800" b="1" dirty="0" err="1" smtClean="0">
                <a:sym typeface="Wingdings" panose="05000000000000000000" pitchFamily="2" charset="2"/>
              </a:rPr>
              <a:t>specific</a:t>
            </a:r>
            <a:r>
              <a:rPr lang="fr-FR" sz="1800" b="1" dirty="0" smtClean="0">
                <a:sym typeface="Wingdings" panose="05000000000000000000" pitchFamily="2" charset="2"/>
              </a:rPr>
              <a:t> unit </a:t>
            </a:r>
            <a:r>
              <a:rPr lang="fr-FR" sz="1800" b="1" dirty="0" err="1" smtClean="0">
                <a:sym typeface="Wingdings" panose="05000000000000000000" pitchFamily="2" charset="2"/>
              </a:rPr>
              <a:t>cell</a:t>
            </a:r>
            <a:r>
              <a:rPr lang="fr-FR" sz="1800" dirty="0" smtClean="0">
                <a:sym typeface="Wingdings" panose="05000000000000000000" pitchFamily="2" charset="2"/>
              </a:rPr>
              <a:t> corresponds to the solutions of a </a:t>
            </a:r>
            <a:r>
              <a:rPr lang="fr-FR" sz="1800" b="1" dirty="0" err="1" smtClean="0">
                <a:sym typeface="Wingdings" panose="05000000000000000000" pitchFamily="2" charset="2"/>
              </a:rPr>
              <a:t>Generalized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Eigenvalue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Problem</a:t>
            </a:r>
            <a:r>
              <a:rPr lang="fr-FR" sz="1800" dirty="0" smtClean="0">
                <a:sym typeface="Wingdings" panose="05000000000000000000" pitchFamily="2" charset="2"/>
              </a:rPr>
              <a:t> in      </a:t>
            </a:r>
            <a:r>
              <a:rPr lang="fr-FR" sz="1800" b="1" dirty="0" err="1" smtClean="0">
                <a:sym typeface="Wingdings" panose="05000000000000000000" pitchFamily="2" charset="2"/>
              </a:rPr>
              <a:t>parametrized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dirty="0" smtClean="0">
                <a:sym typeface="Wingdings" panose="05000000000000000000" pitchFamily="2" charset="2"/>
              </a:rPr>
              <a:t>by </a:t>
            </a:r>
          </a:p>
          <a:p>
            <a:pPr marL="0" indent="0" algn="ctr">
              <a:lnSpc>
                <a:spcPct val="110000"/>
              </a:lnSpc>
              <a:buNone/>
            </a:pPr>
            <a:endParaRPr lang="fr-FR" sz="1800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</p:txBody>
      </p:sp>
      <p:pic>
        <p:nvPicPr>
          <p:cNvPr id="7" name="Image 6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&amp;\micro{\int\limits_{\Omega_y}} &#10;\micro{\widetilde{\ten[2] \varepsilon}^*} : \ten[4] C : \micro{\widetilde{\ten[2] \varepsilon}}&#10;\, \micro{\diff \vec y} &#10;%&#10;\, + \, &#10;\imunit \macro{\vec k_r} \cdot \Bigg(\,\,&#10;\micro{\int\limits_{\Omega_y}} &#10;\micro{\widetilde{\vec u}^*} \cdot \ten[4] C : \micro{\widetilde{\ten[2] \varepsilon}}&#10;\, \micro{\diff \vec y} &#10;-&#10;\micro{\int\limits_{\Omega_y}} &#10;\micro{\widetilde{\ten[2] \varepsilon}^*} : \ten[4] C \cdot \micro{\widetilde{\vec u}}&#10;\, \micro{\diff \vec y}&#10;\Bigg)&#10;%&#10;%\\&amp;\qquad\qquad &#10;\, + \, &#10;\Big( \macro{\vec k_r} \otimes \macro{\vec k_r} \Big) :&#10;\,\,&#10;\micro{\int\limits_{\Omega_y}} &#10;\micro{\widetilde{\vec u}^*} \cdot \ten[4] C \cdot \micro{\widetilde{\vec u}}&#10;\, \micro{\diff \vec y}&#10;%&#10; \, - \, &#10;\tim{\omega_r^2} \,\,&#10;\micro{\int\limits_{\Omega_y}}&#10;\rho \, \micro{\widetilde{\vec u}^*} \cdot \micro{\widetilde{\vec u}}&#10;\, \micro{\diff \vec y}&#10;\, = \, 0&#10;\end{align*}&#10;&#10;\end{document}&#10;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04" y="3026065"/>
            <a:ext cx="11301794" cy="812912"/>
          </a:xfrm>
          <a:prstGeom prst="rect">
            <a:avLst/>
          </a:prstGeom>
        </p:spPr>
      </p:pic>
      <p:pic>
        <p:nvPicPr>
          <p:cNvPr id="4" name="Image 3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u_r(\macro{\vec Y},\micro{\vec y},\tim{t})&#10;= \micro{\widetilde{\vec u}_r(\vec y)} \, \exp{ \imunit \tim{\omega_r \cdot t} - \imunit \macro{\vec k_r} \cdot \macro{\vec Y}}&#10;\end{gather*}&#10;&#10;\end{document}&#10;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40" y="1360268"/>
            <a:ext cx="4578054" cy="295360"/>
          </a:xfrm>
          <a:prstGeom prst="rect">
            <a:avLst/>
          </a:prstGeom>
        </p:spPr>
      </p:pic>
      <p:pic>
        <p:nvPicPr>
          <p:cNvPr id="12" name="Image 11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ten[2] \nabla \hsp \vec u_r(\macro{\vec Y},\micro{\vec y},\tim{t})&#10;= \Big( &#10;\micro{\ten[2] \nabla \hsp \widetilde{\vec u}_r(\vec y)} &#10;- \imunit \macro{\vec k_r} \otimes \micro{\widetilde{\vec u}_r(\vec y)} &#10;\Big) &#10;\exp{ \imunit \tim{\omega_r \cdot t} - \imunit \macro{\vec k_r} \cdot \macro{\vec Y}}&#10;\end{gather*}&#10;&#10;\end{document}&#10;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42" y="1827198"/>
            <a:ext cx="7034756" cy="479959"/>
          </a:xfrm>
          <a:prstGeom prst="rect">
            <a:avLst/>
          </a:prstGeom>
        </p:spPr>
      </p:pic>
      <p:pic>
        <p:nvPicPr>
          <p:cNvPr id="96" name="Image 95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Big(\mat K(\macro{\vec k_r}) - \tim{\omega_r^2} \hsp \mat M \Big) \micro{\vect q_r} = \vect 0&#10;\end{align*}&#10;&#10;\end{document}&#10;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02" y="4722906"/>
            <a:ext cx="2568991" cy="479961"/>
          </a:xfrm>
          <a:prstGeom prst="rect">
            <a:avLst/>
          </a:prstGeom>
        </p:spPr>
      </p:pic>
      <p:pic>
        <p:nvPicPr>
          <p:cNvPr id="145" name="Image 144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mat K(\macro{\vec k_r}) = &#10;\mat K^0 &#10;+ \sum\limits_i^D \macro{k_{r,i}} \hsp \mat K^i&#10;+ \sum\limits_{(i,j)}^{D^2} \macro{k_{r,i}} \hsp \macro{k_{r,j}} \hsp \mat K^{ij}&#10;\end{align*}&#10;&#10;\end{document}&#10;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25" y="4523055"/>
            <a:ext cx="4676688" cy="879661"/>
          </a:xfrm>
          <a:prstGeom prst="rect">
            <a:avLst/>
          </a:prstGeom>
        </p:spPr>
      </p:pic>
      <p:pic>
        <p:nvPicPr>
          <p:cNvPr id="147" name="Image 146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micro{\widetilde{\vec u}_r(\vec y)} = \mat N(\micro{\vec y}) \cdot \micro{\vect q_r}&#10;\end{align*}&#10;&#10;\end{document}&#10;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015" y="4149776"/>
            <a:ext cx="1978715" cy="295361"/>
          </a:xfrm>
          <a:prstGeom prst="rect">
            <a:avLst/>
          </a:prstGeom>
        </p:spPr>
      </p:pic>
      <p:sp>
        <p:nvSpPr>
          <p:cNvPr id="150" name="Rectangle 149"/>
          <p:cNvSpPr/>
          <p:nvPr/>
        </p:nvSpPr>
        <p:spPr>
          <a:xfrm>
            <a:off x="4531247" y="4765505"/>
            <a:ext cx="789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err="1" smtClean="0">
                <a:sym typeface="Wingdings" panose="05000000000000000000" pitchFamily="2" charset="2"/>
              </a:rPr>
              <a:t>where</a:t>
            </a:r>
            <a:endParaRPr lang="en-US" i="1" dirty="0"/>
          </a:p>
        </p:txBody>
      </p:sp>
      <p:pic>
        <p:nvPicPr>
          <p:cNvPr id="152" name="Image 151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tim{\omega_r^2}&#10;\end{align*}&#10;&#10;\end{document}&#10;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96" y="5996509"/>
            <a:ext cx="253409" cy="301781"/>
          </a:xfrm>
          <a:prstGeom prst="rect">
            <a:avLst/>
          </a:prstGeom>
        </p:spPr>
      </p:pic>
      <p:pic>
        <p:nvPicPr>
          <p:cNvPr id="154" name="Image 153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macro{\vec k_r}&#10;\end{align*}&#10;&#10;\end{document}&#10;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169" y="6036939"/>
            <a:ext cx="248857" cy="2520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76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0332"/>
          </a:xfrm>
        </p:spPr>
        <p:txBody>
          <a:bodyPr/>
          <a:lstStyle/>
          <a:p>
            <a:r>
              <a:rPr lang="fr-FR" dirty="0" smtClean="0"/>
              <a:t>Bloch </a:t>
            </a:r>
            <a:r>
              <a:rPr lang="fr-FR" dirty="0" err="1" smtClean="0"/>
              <a:t>Wave</a:t>
            </a:r>
            <a:r>
              <a:rPr lang="fr-FR" dirty="0" smtClean="0"/>
              <a:t> Spectrum</a:t>
            </a:r>
            <a:endParaRPr lang="fr-FR" dirty="0"/>
          </a:p>
        </p:txBody>
      </p:sp>
      <p:sp>
        <p:nvSpPr>
          <p:cNvPr id="13" name="Espace réservé du contenu 2"/>
          <p:cNvSpPr>
            <a:spLocks noGrp="1"/>
          </p:cNvSpPr>
          <p:nvPr>
            <p:ph idx="1"/>
          </p:nvPr>
        </p:nvSpPr>
        <p:spPr>
          <a:xfrm>
            <a:off x="214325" y="790779"/>
            <a:ext cx="6497479" cy="5514605"/>
          </a:xfrm>
        </p:spPr>
        <p:txBody>
          <a:bodyPr numCol="1" spcCol="72000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Dispersion </a:t>
            </a:r>
            <a:r>
              <a:rPr lang="fr-FR" sz="1800" b="1" dirty="0" err="1" smtClean="0">
                <a:sym typeface="Wingdings" panose="05000000000000000000" pitchFamily="2" charset="2"/>
              </a:rPr>
              <a:t>curves</a:t>
            </a:r>
            <a:r>
              <a:rPr lang="fr-FR" sz="1800" b="1" dirty="0">
                <a:sym typeface="Wingdings" panose="05000000000000000000" pitchFamily="2" charset="2"/>
              </a:rPr>
              <a:t> </a:t>
            </a:r>
            <a:r>
              <a:rPr lang="fr-FR" sz="1800" b="1" dirty="0" smtClean="0">
                <a:sym typeface="Wingdings" panose="05000000000000000000" pitchFamily="2" charset="2"/>
              </a:rPr>
              <a:t>(or </a:t>
            </a:r>
            <a:r>
              <a:rPr lang="fr-FR" sz="1800" b="1" i="1" dirty="0" err="1" smtClean="0">
                <a:sym typeface="Wingdings" panose="05000000000000000000" pitchFamily="2" charset="2"/>
              </a:rPr>
              <a:t>hypersurfaces</a:t>
            </a:r>
            <a:r>
              <a:rPr lang="fr-FR" sz="1800" b="1" dirty="0" smtClean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In practice: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800" dirty="0" err="1" smtClean="0">
                <a:sym typeface="Wingdings" panose="05000000000000000000" pitchFamily="2" charset="2"/>
              </a:rPr>
              <a:t>Define</a:t>
            </a:r>
            <a:r>
              <a:rPr lang="fr-FR" sz="1800" dirty="0" smtClean="0">
                <a:sym typeface="Wingdings" panose="05000000000000000000" pitchFamily="2" charset="2"/>
              </a:rPr>
              <a:t> the unit </a:t>
            </a:r>
            <a:r>
              <a:rPr lang="fr-FR" sz="1800" dirty="0" err="1" smtClean="0">
                <a:sym typeface="Wingdings" panose="05000000000000000000" pitchFamily="2" charset="2"/>
              </a:rPr>
              <a:t>cell</a:t>
            </a:r>
            <a:r>
              <a:rPr lang="fr-FR" sz="1800" dirty="0">
                <a:sym typeface="Wingdings" panose="05000000000000000000" pitchFamily="2" charset="2"/>
              </a:rPr>
              <a:t> </a:t>
            </a:r>
            <a:r>
              <a:rPr lang="fr-FR" sz="1800" dirty="0" smtClean="0">
                <a:sym typeface="Wingdings" panose="05000000000000000000" pitchFamily="2" charset="2"/>
              </a:rPr>
              <a:t>(phase </a:t>
            </a:r>
            <a:r>
              <a:rPr lang="fr-FR" sz="1800" dirty="0" err="1" smtClean="0">
                <a:sym typeface="Wingdings" panose="05000000000000000000" pitchFamily="2" charset="2"/>
              </a:rPr>
              <a:t>properties</a:t>
            </a:r>
            <a:r>
              <a:rPr lang="fr-FR" sz="1800" dirty="0" smtClean="0">
                <a:sym typeface="Wingdings" panose="05000000000000000000" pitchFamily="2" charset="2"/>
              </a:rPr>
              <a:t> &amp; distribution)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800" dirty="0" err="1" smtClean="0">
                <a:sym typeface="Wingdings" panose="05000000000000000000" pitchFamily="2" charset="2"/>
              </a:rPr>
              <a:t>Build</a:t>
            </a:r>
            <a:r>
              <a:rPr lang="fr-FR" sz="1800" dirty="0" smtClean="0">
                <a:sym typeface="Wingdings" panose="05000000000000000000" pitchFamily="2" charset="2"/>
              </a:rPr>
              <a:t> the </a:t>
            </a:r>
            <a:r>
              <a:rPr lang="fr-FR" sz="1800" dirty="0" err="1" smtClean="0">
                <a:sym typeface="Wingdings" panose="05000000000000000000" pitchFamily="2" charset="2"/>
              </a:rPr>
              <a:t>sytem</a:t>
            </a:r>
            <a:r>
              <a:rPr lang="fr-FR" sz="1800" dirty="0" smtClean="0">
                <a:sym typeface="Wingdings" panose="05000000000000000000" pitchFamily="2" charset="2"/>
              </a:rPr>
              <a:t> matrices K0, K1, K2, M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800" dirty="0" smtClean="0">
                <a:sym typeface="Wingdings" panose="05000000000000000000" pitchFamily="2" charset="2"/>
              </a:rPr>
              <a:t>For </a:t>
            </a:r>
            <a:r>
              <a:rPr lang="fr-FR" sz="1800" dirty="0" err="1" smtClean="0">
                <a:sym typeface="Wingdings" panose="05000000000000000000" pitchFamily="2" charset="2"/>
              </a:rPr>
              <a:t>kr</a:t>
            </a:r>
            <a:r>
              <a:rPr lang="fr-FR" sz="1800" dirty="0" smtClean="0">
                <a:sym typeface="Wingdings" panose="05000000000000000000" pitchFamily="2" charset="2"/>
              </a:rPr>
              <a:t> in [</a:t>
            </a:r>
            <a:r>
              <a:rPr lang="fr-FR" sz="1800" dirty="0" err="1" smtClean="0">
                <a:sym typeface="Wingdings" panose="05000000000000000000" pitchFamily="2" charset="2"/>
              </a:rPr>
              <a:t>kmin</a:t>
            </a:r>
            <a:r>
              <a:rPr lang="fr-FR" sz="1800" dirty="0">
                <a:sym typeface="Wingdings" panose="05000000000000000000" pitchFamily="2" charset="2"/>
              </a:rPr>
              <a:t> </a:t>
            </a:r>
            <a:r>
              <a:rPr lang="fr-FR" sz="1800" dirty="0" smtClean="0">
                <a:sym typeface="Wingdings" panose="05000000000000000000" pitchFamily="2" charset="2"/>
              </a:rPr>
              <a:t>… </a:t>
            </a:r>
            <a:r>
              <a:rPr lang="fr-FR" sz="1800" dirty="0" err="1" smtClean="0">
                <a:sym typeface="Wingdings" panose="05000000000000000000" pitchFamily="2" charset="2"/>
              </a:rPr>
              <a:t>kmax</a:t>
            </a:r>
            <a:r>
              <a:rPr lang="fr-FR" sz="1800" dirty="0" smtClean="0">
                <a:sym typeface="Wingdings" panose="05000000000000000000" pitchFamily="2" charset="2"/>
              </a:rPr>
              <a:t>] </a:t>
            </a:r>
            <a:r>
              <a:rPr lang="fr-FR" sz="1800" dirty="0" err="1" smtClean="0">
                <a:sym typeface="Wingdings" panose="05000000000000000000" pitchFamily="2" charset="2"/>
              </a:rPr>
              <a:t>extract</a:t>
            </a:r>
            <a:r>
              <a:rPr lang="fr-FR" sz="1800" dirty="0" smtClean="0">
                <a:sym typeface="Wingdings" panose="05000000000000000000" pitchFamily="2" charset="2"/>
              </a:rPr>
              <a:t> the R </a:t>
            </a:r>
            <a:r>
              <a:rPr lang="fr-FR" sz="1800" dirty="0" err="1" smtClean="0">
                <a:sym typeface="Wingdings" panose="05000000000000000000" pitchFamily="2" charset="2"/>
              </a:rPr>
              <a:t>smallest</a:t>
            </a:r>
            <a:r>
              <a:rPr lang="fr-FR" sz="1800" dirty="0" smtClean="0">
                <a:sym typeface="Wingdings" panose="05000000000000000000" pitchFamily="2" charset="2"/>
              </a:rPr>
              <a:t> </a:t>
            </a:r>
            <a:r>
              <a:rPr lang="fr-FR" sz="1800" dirty="0" err="1" smtClean="0">
                <a:sym typeface="Wingdings" panose="05000000000000000000" pitchFamily="2" charset="2"/>
              </a:rPr>
              <a:t>eigenvalues</a:t>
            </a:r>
            <a:r>
              <a:rPr lang="fr-FR" sz="1800" dirty="0" smtClean="0">
                <a:sym typeface="Wingdings" panose="05000000000000000000" pitchFamily="2" charset="2"/>
              </a:rPr>
              <a:t> </a:t>
            </a:r>
            <a:r>
              <a:rPr lang="fr-FR" sz="1800" dirty="0" err="1" smtClean="0">
                <a:sym typeface="Wingdings" panose="05000000000000000000" pitchFamily="2" charset="2"/>
              </a:rPr>
              <a:t>omegar</a:t>
            </a:r>
            <a:endParaRPr lang="fr-FR" sz="1800" dirty="0" smtClean="0"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fr-FR" sz="18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High </a:t>
            </a:r>
            <a:r>
              <a:rPr lang="fr-FR" sz="1800" b="1" dirty="0" err="1" smtClean="0">
                <a:sym typeface="Wingdings" panose="05000000000000000000" pitchFamily="2" charset="2"/>
              </a:rPr>
              <a:t>computing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cost</a:t>
            </a:r>
            <a:r>
              <a:rPr lang="fr-FR" sz="1800" b="1" dirty="0" smtClean="0">
                <a:sym typeface="Wingdings" panose="05000000000000000000" pitchFamily="2" charset="2"/>
              </a:rPr>
              <a:t> !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800" b="1" dirty="0" smtClean="0">
                <a:sym typeface="Wingdings" panose="05000000000000000000" pitchFamily="2" charset="2"/>
              </a:rPr>
              <a:t>Looks </a:t>
            </a:r>
            <a:r>
              <a:rPr lang="fr-FR" sz="1800" b="1" dirty="0" err="1" smtClean="0">
                <a:sym typeface="Wingdings" panose="05000000000000000000" pitchFamily="2" charset="2"/>
              </a:rPr>
              <a:t>like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low-order</a:t>
            </a:r>
            <a:r>
              <a:rPr lang="fr-FR" sz="1800" b="1" dirty="0" smtClean="0">
                <a:sym typeface="Wingdings" panose="05000000000000000000" pitchFamily="2" charset="2"/>
              </a:rPr>
              <a:t> </a:t>
            </a:r>
            <a:r>
              <a:rPr lang="fr-FR" sz="1800" b="1" dirty="0" err="1" smtClean="0">
                <a:sym typeface="Wingdings" panose="05000000000000000000" pitchFamily="2" charset="2"/>
              </a:rPr>
              <a:t>curves</a:t>
            </a:r>
            <a:r>
              <a:rPr lang="fr-FR" sz="1800" b="1" dirty="0" smtClean="0">
                <a:sym typeface="Wingdings" panose="05000000000000000000" pitchFamily="2" charset="2"/>
              </a:rPr>
              <a:t>…</a:t>
            </a:r>
            <a:endParaRPr lang="fr-FR" sz="1800" b="1" dirty="0"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fr-FR" sz="1800" b="1" dirty="0" smtClean="0">
              <a:sym typeface="Wingdings" panose="05000000000000000000" pitchFamily="2" charset="2"/>
            </a:endParaRPr>
          </a:p>
          <a:p>
            <a:pPr marL="0" indent="0" algn="ctr">
              <a:lnSpc>
                <a:spcPct val="110000"/>
              </a:lnSpc>
              <a:buNone/>
            </a:pPr>
            <a:endParaRPr lang="fr-FR" sz="1800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1800" b="1" dirty="0" smtClean="0">
              <a:sym typeface="Wingdings" panose="05000000000000000000" pitchFamily="2" charset="2"/>
            </a:endParaRPr>
          </a:p>
        </p:txBody>
      </p:sp>
      <p:pic>
        <p:nvPicPr>
          <p:cNvPr id="22" name="Image 21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Bigg\{&#10;\vec \xi_r = \begin{bmatrix} \macro{\vec k_r} \\ \tim{\omega_r} \end{bmatrix} \in \mathbb C^{D+1} \text{ s.t. }&#10;\Big(\mat K(\macro{\vec k_r}) - \tim{\omega_r^2} \hsp \mat M \Big) \micro{\vect q_r} = \vect 0&#10;\Bigg\}&#10;\end{align*}&#10;&#10;\end{document}&#10;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80" y="1339395"/>
            <a:ext cx="5537066" cy="7994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617" y="790779"/>
            <a:ext cx="5088534" cy="5450509"/>
          </a:xfrm>
          <a:prstGeom prst="rect">
            <a:avLst/>
          </a:prstGeom>
        </p:spPr>
      </p:pic>
      <p:grpSp>
        <p:nvGrpSpPr>
          <p:cNvPr id="21" name="Groupe 20"/>
          <p:cNvGrpSpPr/>
          <p:nvPr/>
        </p:nvGrpSpPr>
        <p:grpSpPr>
          <a:xfrm>
            <a:off x="11146632" y="655798"/>
            <a:ext cx="906129" cy="1116946"/>
            <a:chOff x="7573510" y="3411777"/>
            <a:chExt cx="979514" cy="1207404"/>
          </a:xfrm>
        </p:grpSpPr>
        <p:grpSp>
          <p:nvGrpSpPr>
            <p:cNvPr id="5" name="Groupe 4"/>
            <p:cNvGrpSpPr/>
            <p:nvPr/>
          </p:nvGrpSpPr>
          <p:grpSpPr>
            <a:xfrm>
              <a:off x="7573510" y="3639668"/>
              <a:ext cx="979514" cy="979513"/>
              <a:chOff x="1369619" y="2671865"/>
              <a:chExt cx="4322968" cy="4322965"/>
            </a:xfrm>
          </p:grpSpPr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51598" y="4112857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51597" y="2671867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10609" y="2671867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69620" y="2671865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69619" y="4112854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75263" y="5553841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5" name="Image 14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804965" y="5553840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251597" y="5553838"/>
                <a:ext cx="1440989" cy="144098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10609" y="4112858"/>
                <a:ext cx="1440989" cy="1440989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</p:grpSp>
        <p:pic>
          <p:nvPicPr>
            <p:cNvPr id="6" name="Image 5" descr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macro{\vec k_r = k_r \hsp \vec e_1}&#10;\end{align*}&#10;&#10;\end{document}&#10;" title="IguanaTex Bitmap Display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4194" y="3411777"/>
              <a:ext cx="756872" cy="174106"/>
            </a:xfrm>
            <a:prstGeom prst="rect">
              <a:avLst/>
            </a:prstGeom>
          </p:spPr>
        </p:pic>
        <p:cxnSp>
          <p:nvCxnSpPr>
            <p:cNvPr id="19" name="Connecteur droit avec flèche 18"/>
            <p:cNvCxnSpPr/>
            <p:nvPr/>
          </p:nvCxnSpPr>
          <p:spPr>
            <a:xfrm>
              <a:off x="7573510" y="3639668"/>
              <a:ext cx="979514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994" y="3957235"/>
            <a:ext cx="691559" cy="705006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261" y="4854629"/>
            <a:ext cx="691681" cy="70513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23" name="Ellipse 22"/>
          <p:cNvSpPr/>
          <p:nvPr/>
        </p:nvSpPr>
        <p:spPr>
          <a:xfrm>
            <a:off x="8740883" y="5157530"/>
            <a:ext cx="95341" cy="95341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/>
          <p:cNvSpPr/>
          <p:nvPr/>
        </p:nvSpPr>
        <p:spPr>
          <a:xfrm>
            <a:off x="8751393" y="4616247"/>
            <a:ext cx="95341" cy="95341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/>
          <p:cNvSpPr/>
          <p:nvPr/>
        </p:nvSpPr>
        <p:spPr>
          <a:xfrm>
            <a:off x="11599697" y="4287798"/>
            <a:ext cx="95341" cy="95341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/>
          <p:cNvSpPr/>
          <p:nvPr/>
        </p:nvSpPr>
        <p:spPr>
          <a:xfrm>
            <a:off x="11615462" y="2703364"/>
            <a:ext cx="95341" cy="95341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731" y="4335468"/>
            <a:ext cx="694077" cy="707573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911" y="2754985"/>
            <a:ext cx="694077" cy="707573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29" name="Ellipse 28"/>
          <p:cNvSpPr/>
          <p:nvPr/>
        </p:nvSpPr>
        <p:spPr>
          <a:xfrm>
            <a:off x="9479234" y="2072743"/>
            <a:ext cx="95341" cy="95341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60" y="2128435"/>
            <a:ext cx="693612" cy="707099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621" y="1415407"/>
            <a:ext cx="691559" cy="705006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32" name="Ellipse 31"/>
          <p:cNvSpPr/>
          <p:nvPr/>
        </p:nvSpPr>
        <p:spPr>
          <a:xfrm>
            <a:off x="7607767" y="1672569"/>
            <a:ext cx="95341" cy="95341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030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9.1|11.8|12.8|9.7|2.1|2.6|5.1|6.2|7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048.369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x_3&lt;z_a: \, a^+ = a_\text{I}, \, a^- = a_\text{R}&#10;\quad &#10;x_3&gt;z_b: \, a^+ = a_\text{T}, \, a^- = 0&#10;\end{align*}&#10;&#10;\end{document}&#10;"/>
  <p:tag name="IGUANATEXSIZE" val="20"/>
  <p:tag name="IGUANATEXCURSOR" val="587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16.2354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Y}&#10;\end{gather*}&#10;&#10;\end{document}&#10;"/>
  <p:tag name="IGUANATEXSIZE" val="20"/>
  <p:tag name="IGUANATEXCURSOR" val="581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4874"/>
  <p:tag name="ORIGINALWIDTH" val="78.74016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y}&#10;\end{gather*}&#10;&#10;\end{document}&#10;"/>
  <p:tag name="IGUANATEXSIZE" val="20"/>
  <p:tag name="IGUANATEXCURSOR" val="581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3.73827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\definecolor{mydarkgreen}{RGB}{56,87,35}&#10;&#10;\begin{document}&#10;&#10;\begin{gather*}&#10;\textcolor{mydarkgreen}{a_\text{I}} &#10;\end{gather*}&#10;&#10;\end{document}&#10;"/>
  <p:tag name="IGUANATEXSIZE" val="20"/>
  <p:tag name="IGUANATEXCURSOR" val="587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132.7334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\definecolor{mydarkgreen}{RGB}{56,87,35}&#10;&#10;\begin{document}&#10;&#10;\begin{gather*}&#10;\textcolor{mydarkgreen}{a_\text{R}} &#10;\end{gather*}&#10;&#10;\end{document}&#10;"/>
  <p:tag name="IGUANATEXSIZE" val="20"/>
  <p:tag name="IGUANATEXCURSOR" val="587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\definecolor{mydarkgreen}{RGB}{56,87,35}&#10;&#10;\begin{document}&#10;&#10;\begin{gather*}&#10;\textcolor{mydarkgreen}{a_\text{T}} &#10;\end{gather*}&#10;&#10;\end{document}&#10;"/>
  <p:tag name="IGUANATEXSIZE" val="20"/>
  <p:tag name="IGUANATEXCURSOR" val="587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113.2358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x_3&#10;\end{align*}&#10;&#10;\end{document}&#10;"/>
  <p:tag name="IGUANATEXSIZE" val="20"/>
  <p:tag name="IGUANATEXCURSOR" val="579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93.73827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z_b&#10;\end{align*}&#10;&#10;\end{document}&#10;"/>
  <p:tag name="IGUANATEXSIZE" val="20"/>
  <p:tag name="IGUANATEXCURSOR" val="579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02.7372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z_a&#10;\end{align*}&#10;&#10;\end{document}&#10;"/>
  <p:tag name="IGUANATEXSIZE" val="20"/>
  <p:tag name="IGUANATEXCURSOR" val="579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9.1|11.8|12.8|9.7|2.1|2.6|5.1|6.2|7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9.955"/>
  <p:tag name="ORIGINALWIDTH" val="2662.917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int\limits_\Omega \ten[2] \varepsilon^* : \ten[4] C : \ten[2] \varepsilon \diff \vec x &#10;- \omega^2 \int\limits_\Omega \rho \, \vec u^* \cdot \vec u \diff \vec x &#10;= \int\limits_{\partial\Omega} \vec u^* \cdot \vec T \diff \vec x &#10;\end{gather*}&#10;&#10;\end{document}&#10;"/>
  <p:tag name="IGUANATEXSIZE" val="20"/>
  <p:tag name="IGUANATEXCURSOR" val="599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1.3986"/>
  <p:tag name="ORIGINALWIDTH" val="3463.817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int\limits_{\partial\Omega} \vec u^* \cdot \vec T \diff \vec x &#10;&amp;&#10;= \int\limits_{\partial\Omega^a} \vec u^* \cdot \vec T^a \diff \vec x + \int\limits_{\partial\Omega^b} \vec u^* \cdot \vec T^b \diff \vec x &#10;\\&amp;&#10;= 2 a_\text{I} \int\limits_{\partial\Omega^a} u_3^* \e^{-\imunit \vec k_0^+ \cdot \vec x} \diff \vec x - \imunit \frac{\rho_0 \hsp \omega^2}{k_0}&#10;\int\limits_{\partial\Omega^a \, \cup \, \partial\Omega^b} u_3^* \hsp u_3 \diff \vec x&#10;\end{align*}&#10;&#10;\end{document}&#10;"/>
  <p:tag name="IGUANATEXSIZE" val="20"/>
  <p:tag name="IGUANATEXCURSOR" val="602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2.8909"/>
  <p:tag name="ORIGINALWIDTH" val="3340.083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int\limits_\Omega \ten[2] \varepsilon^* : \ten[4] C : \ten[2] \varepsilon \diff \vec x &#10;- \omega^2 \left({&#10;\int\limits_\Omega \rho \, \vec u^* \cdot \vec u \diff \vec x &#10;- \imunit \frac{\rho_0}{k_0}&#10;\int\limits_{\partial\Omega^a \, \cup \, \partial\Omega^b} u_3^* \hsp u_3 \diff \vec x&#10;}\right)&#10;\\&#10;= 2 a_\text{I} \int\limits_{\partial\Omega^a} u_3^* \e^{-\imunit \vec k_0^+ \cdot \vec x} \diff \vec x&#10;\end{gather*}&#10;&#10;\end{document}&#10;"/>
  <p:tag name="IGUANATEXSIZE" val="20"/>
  <p:tag name="IGUANATEXCURSOR" val="596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133"/>
  <p:tag name="ORIGINALWIDTH" val="4323.959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&amp;&#10;a_\text{T} = \imunit \frac{\rho_0 \hsp \omega^2}{\hsp k_0} \hsp u_3(\vec x_b) \hsp  \e^{\imunit \vec k_0^+ \cdot \vec x_b} &#10;%\\&amp;&#10;\quad \text{and} \quad&#10;a_\text{R} = \Big(a_\text{I} \e^{-\imunit \vec k_0^+ \cdot \vec x_a} - \imunit \frac{\rho_0 \hsp \omega^2}{\hsp k_0} \hsp u_3(\vec x_a)\Big) \hsp  \e^{\imunit \vec k_0^- \cdot \vec x_a} &#10;\end{align*}&#10;&#10;\end{document}&#10;"/>
  <p:tag name="IGUANATEXSIZE" val="20"/>
  <p:tag name="IGUANATEXCURSOR" val="5866"/>
  <p:tag name="TRANSPARENCY" val="Vrai"/>
  <p:tag name="FILENAME" val=""/>
  <p:tag name="LATEXENGINEID" val="0"/>
  <p:tag name="TEMPFOLDER" val="C:\Temp\"/>
  <p:tag name="LATEXFORMHEIGHT" val="442.2"/>
  <p:tag name="LATEXFORMWIDTH" val="384"/>
  <p:tag name="LATEXFORMWRAP" val="Vrai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16.2354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Y}&#10;\end{gather*}&#10;&#10;\end{document}&#10;"/>
  <p:tag name="IGUANATEXSIZE" val="20"/>
  <p:tag name="IGUANATEXCURSOR" val="581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4874"/>
  <p:tag name="ORIGINALWIDTH" val="78.74016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y}&#10;\end{gather*}&#10;&#10;\end{document}&#10;"/>
  <p:tag name="IGUANATEXSIZE" val="20"/>
  <p:tag name="IGUANATEXCURSOR" val="581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3.73827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\definecolor{mydarkgreen}{RGB}{56,87,35}&#10;&#10;\begin{document}&#10;&#10;\begin{gather*}&#10;\textcolor{mydarkgreen}{a_\text{I}} &#10;\end{gather*}&#10;&#10;\end{document}&#10;"/>
  <p:tag name="IGUANATEXSIZE" val="20"/>
  <p:tag name="IGUANATEXCURSOR" val="587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132.7334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\definecolor{mydarkgreen}{RGB}{56,87,35}&#10;&#10;\begin{document}&#10;&#10;\begin{gather*}&#10;\textcolor{mydarkgreen}{a_\text{R}} &#10;\end{gather*}&#10;&#10;\end{document}&#10;"/>
  <p:tag name="IGUANATEXSIZE" val="20"/>
  <p:tag name="IGUANATEXCURSOR" val="587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28.2339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\definecolor{mydarkgreen}{RGB}{56,87,35}&#10;&#10;\begin{document}&#10;&#10;\begin{gather*}&#10;\textcolor{mydarkgreen}{a_\text{T}} &#10;\end{gather*}&#10;&#10;\end{document}&#10;"/>
  <p:tag name="IGUANATEXSIZE" val="20"/>
  <p:tag name="IGUANATEXCURSOR" val="587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113.2358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x_3&#10;\end{align*}&#10;&#10;\end{document}&#10;"/>
  <p:tag name="IGUANATEXSIZE" val="20"/>
  <p:tag name="IGUANATEXCURSOR" val="579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93.73827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z_b&#10;\end{align*}&#10;&#10;\end{document}&#10;"/>
  <p:tag name="IGUANATEXSIZE" val="20"/>
  <p:tag name="IGUANATEXCURSOR" val="579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2004.5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&amp;\Delta p + \frac{\omega^2}{c_0^2} p = 0&#10;%\\[5pt]&amp;&#10;\quad \text{and} \quad &#10;\rho_0 \hsp \omega^2 \hsp \vec u_0 = \vec \nabla \hsp p&#10;\end{align*}&#10;&#10;\end{document}&#10;"/>
  <p:tag name="IGUANATEXSIZE" val="20"/>
  <p:tag name="IGUANATEXCURSOR" val="584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02.7372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z_a&#10;\end{align*}&#10;&#10;\end{document}&#10;"/>
  <p:tag name="IGUANATEXSIZE" val="20"/>
  <p:tag name="IGUANATEXCURSOR" val="579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9.1|11.8|12.8|9.7|2.1|2.6|5.1|6.2|7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6.9554"/>
  <p:tag name="ORIGINALWIDTH" val="2453.693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int\limits_\Omega \ten[2] \varepsilon^* : \ten[4] C : \ten[2] \varepsilon \diff \vec x + \int\limits_\Omega \rho \, \vec u^* \cdot \ddot{\vec u} \diff \vec x &#10;= \mathcal P_e(\vec u^*) = 0&#10;\end{gather*}&#10;&#10;\end{document}&#10;"/>
  <p:tag name="IGUANATEXSIZE" val="20"/>
  <p:tag name="IGUANATEXCURSOR" val="598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1517.06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x = \vec x(\macro{\vec Y},\micro{\vec y})&#10;\,, \,\,&#10;\Omega = \macro{\Omega_Y} \otimes \micro{\Omega_y}&#10;\end{gather*}&#10;&#10;\end{document}&#10;"/>
  <p:tag name="IGUANATEXSIZE" val="20"/>
  <p:tag name="IGUANATEXCURSOR" val="585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8.2265"/>
  <p:tag name="ORIGINALWIDTH" val="1122.61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ten[4] C = \ten[4] C(\micro{\vec y})&#10;\, , \,\,&#10;\rho = \rho(\micro{\vec y})&#10;\end{align*}&#10;&#10;\end{document}&#10;"/>
  <p:tag name="IGUANATEXSIZE" val="20"/>
  <p:tag name="IGUANATEXCURSOR" val="584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16.2354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Y}&#10;\end{gather*}&#10;&#10;\end{document}&#10;"/>
  <p:tag name="IGUANATEXSIZE" val="20"/>
  <p:tag name="IGUANATEXCURSOR" val="581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4874"/>
  <p:tag name="ORIGINALWIDTH" val="78.74016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y}&#10;\end{gather*}&#10;&#10;\end{document}&#10;"/>
  <p:tag name="IGUANATEXSIZE" val="20"/>
  <p:tag name="IGUANATEXCURSOR" val="580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2.4522"/>
  <p:tag name="ORIGINALWIDTH" val="4323.959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int\limits_{\Omega_Y}} &#10;\micro{\int\limits_{\Omega_y}} &#10;\ten[2] \varepsilon^*(\macro{\vec Y},\micro{\vec y}) : \ten[4] C(\micro{\vec y}) : \ten[2] \varepsilon(\macro{\vec Y},\micro{\vec y}) &#10;\, \micro{\diff \vec y} \, \macro{\diff \vec Y}&#10; + &#10;\macro{\int\limits_{\Omega_Y}} &#10;\micro{\int\limits_{\Omega_y}}&#10;\rho(\micro{\vec y}) \, \vec u^*(\macro{\vec Y},\micro{\vec y}) \cdot \ddot{\vec u}(\macro{\vec Y},\micro{\vec y}) &#10;\, \micro{\diff \vec y} \, \macro{\diff \vec Y} = 0&#10;\end{gather*}&#10;&#10;\end{document}&#10;"/>
  <p:tag name="IGUANATEXSIZE" val="20"/>
  <p:tag name="IGUANATEXCURSOR" val="622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16.2354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Y}&#10;\end{gather*}&#10;&#10;\end{document}&#10;"/>
  <p:tag name="IGUANATEXSIZE" val="20"/>
  <p:tag name="IGUANATEXCURSOR" val="581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4874"/>
  <p:tag name="ORIGINALWIDTH" val="78.74016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y}&#10;\end{gather*}&#10;&#10;\end{document}&#10;"/>
  <p:tag name="IGUANATEXSIZE" val="20"/>
  <p:tag name="IGUANATEXCURSOR" val="581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2159.73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&amp;&#10;\vec T = \ten[2] \sigma \cdot \vec n = -p \hsp \vec n&#10;\quad \text{and} \quad &#10;%\\[5pt]&amp;  &#10;\vec u \cdot \vec n = \vec u_0 \cdot \vec n&#10;\end{align*}&#10;&#10;\end{document}&#10;"/>
  <p:tag name="IGUANATEXSIZE" val="20"/>
  <p:tag name="IGUANATEXCURSOR" val="583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9.1|11.8|12.8|9.7|2.1|2.6|5.1|6.2|7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9798"/>
  <p:tag name="ORIGINALWIDTH" val="1205.849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&#10;\widetilde{\vec u}_r \big( \vec y + n_i \, \vec p_i \big)&#10;=\widetilde{\vec u}_r(\vec y)&#10;} &#10;\end{gather*}&#10;&#10;\end{document}&#10;"/>
  <p:tag name="IGUANATEXSIZE" val="20"/>
  <p:tag name="IGUANATEXCURSOR" val="583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471.691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forall \vec n \in \mathbb Z^D}&#10;\end{gather*}&#10;&#10;\end{document}&#10;"/>
  <p:tag name="IGUANATEXSIZE" val="20"/>
  <p:tag name="IGUANATEXCURSOR" val="583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369.7038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tim{\omega_r \in \mathbb C} &#10;\end{gather*}&#10;&#10;\end{document}&#10;"/>
  <p:tag name="IGUANATEXSIZE" val="20"/>
  <p:tag name="IGUANATEXCURSOR" val="582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452.1935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k_r \in \mathbb C^D}&#10;\end{gather*}&#10;&#10;\end{document}&#10;"/>
  <p:tag name="IGUANATEXSIZE" val="20"/>
  <p:tag name="IGUANATEXCURSOR" val="582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792.276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Phi_r(\vec Y,\tim{t})} &#10;= \exp{ \imunit \tim{\omega_r \cdot t} - \imunit \macro{\vec k_r} \cdot \macro{\vec Y}}&#10;\end{gather*}&#10;&#10;\end{document}&#10;"/>
  <p:tag name="IGUANATEXSIZE" val="20"/>
  <p:tag name="IGUANATEXCURSOR" val="591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16.2354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acro{\vec Y}&#10;\end{gather*}&#10;&#10;\end{document}&#10;"/>
  <p:tag name="IGUANATEXSIZE" val="20"/>
  <p:tag name="IGUANATEXCURSOR" val="581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4874"/>
  <p:tag name="ORIGINALWIDTH" val="78.74016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y}&#10;\end{gather*}&#10;&#10;\end{document}&#10;"/>
  <p:tag name="IGUANATEXSIZE" val="20"/>
  <p:tag name="IGUANATEXCURSOR" val="581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17.7353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p_1}&#10;\end{gather*}&#10;&#10;\end{document}&#10;"/>
  <p:tag name="IGUANATEXSIZE" val="20"/>
  <p:tag name="IGUANATEXCURSOR" val="581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20.7349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micro{\vec p_2}&#10;\end{gather*}&#10;&#10;\end{document}&#10;"/>
  <p:tag name="IGUANATEXSIZE" val="20"/>
  <p:tag name="IGUANATEXCURSOR" val="581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3252.343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Rightarrow&#10;p = a^+ \e^{-\imunit \vec k_0^+ \cdot \vec x} + a^- \e^{-\imunit \vec k_0^- \cdot \vec x}&#10;\quad \text{with} \quad&#10;\vec k_0^\pm &#10;%= \begin{bmatrix} \kappa_1 \\ \kappa_2 \\ \pm k_0 \end{bmatrix} &#10;= \kappa_\alpha \hsp \vec e_\alpha \pm k_0 \hsp \vec e_3&#10;\end{align*}&#10;&#10;\end{document}&#10;"/>
  <p:tag name="IGUANATEXSIZE" val="20"/>
  <p:tag name="IGUANATEXCURSOR" val="593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1809.524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u(\macro{\vec Y},\micro{\vec y},\tim{t})&#10;= \sum\limits_r \micro{\widetilde{\vec u}_r(\vec y)} \times \macro{\Phi_r(\vec Y,\tim{t})}&#10;\end{gather*}&#10;&#10;\end{document}&#10;"/>
  <p:tag name="IGUANATEXSIZE" val="20"/>
  <p:tag name="IGUANATEXCURSOR" val="588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9.1|11.8|12.8|9.7|2.1|2.6|5.1|6.2|7.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0.4462"/>
  <p:tag name="ORIGINALWIDTH" val="6330.708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&amp;\micro{\int\limits_{\Omega_y}} &#10;\micro{\widetilde{\ten[2] \varepsilon}^*} : \ten[4] C : \micro{\widetilde{\ten[2] \varepsilon}}&#10;\, \micro{\diff \vec y} &#10;%&#10;\, + \, &#10;\imunit \macro{\vec k_r} \cdot \Bigg(\,\,&#10;\micro{\int\limits_{\Omega_y}} &#10;\micro{\widetilde{\vec u}^*} \cdot \ten[4] C : \micro{\widetilde{\ten[2] \varepsilon}}&#10;\, \micro{\diff \vec y} &#10;-&#10;\micro{\int\limits_{\Omega_y}} &#10;\micro{\widetilde{\ten[2] \varepsilon}^*} : \ten[4] C \cdot \micro{\widetilde{\vec u}}&#10;\, \micro{\diff \vec y}&#10;\Bigg)&#10;%&#10;%\\&amp;\qquad\qquad &#10;\, + \, &#10;\Big( \macro{\vec k_r} \otimes \macro{\vec k_r} \Big) :&#10;\,\,&#10;\micro{\int\limits_{\Omega_y}} &#10;\micro{\widetilde{\vec u}^*} \cdot \ten[4] C \cdot \micro{\widetilde{\vec u}}&#10;\, \micro{\diff \vec y}&#10;%&#10; \, - \, &#10;\tim{\omega_r^2} \,\,&#10;\micro{\int\limits_{\Omega_y}}&#10;\rho \, \micro{\widetilde{\vec u}^*} \cdot \micro{\widetilde{\vec u}}&#10;\, \micro{\diff \vec y}&#10;\, = \, 0&#10;\end{align*}&#10;&#10;\end{document}&#10;"/>
  <p:tag name="IGUANATEXSIZE" val="20"/>
  <p:tag name="IGUANATEXCURSOR" val="6388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2262.467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u_r(\macro{\vec Y},\micro{\vec y},\tim{t})&#10;= \micro{\widetilde{\vec u}_r(\vec y)} \, \exp{ \imunit \tim{\omega_r \cdot t} - \imunit \macro{\vec k_r} \cdot \macro{\vec Y}}&#10;\end{gather*}&#10;&#10;\end{document}&#10;"/>
  <p:tag name="IGUANATEXSIZE" val="20"/>
  <p:tag name="IGUANATEXCURSOR" val="597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476.565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ten[2] \nabla \hsp \vec u_r(\macro{\vec Y},\micro{\vec y},\tim{t})&#10;= \Big( &#10;\micro{\ten[2] \nabla \hsp \widetilde{\vec u}_r(\vec y)} &#10;- \imunit \macro{\vec k_r} \otimes \micro{\widetilde{\vec u}_r(\vec y)} &#10;\Big) &#10;\exp{ \imunit \tim{\omega_r \cdot t} - \imunit \macro{\vec k_r} \cdot \macro{\vec Y}}&#10;\end{gather*}&#10;&#10;\end{document}&#10;"/>
  <p:tag name="IGUANATEXSIZE" val="20"/>
  <p:tag name="IGUANATEXCURSOR" val="596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1269.591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Big(\mat K(\macro{\vec k_r}) - \tim{\omega_r^2} \hsp \mat M \Big) \micro{\vect q_r} = \vect 0&#10;\end{align*}&#10;&#10;\end{document}&#10;"/>
  <p:tag name="IGUANATEXSIZE" val="20"/>
  <p:tag name="IGUANATEXCURSOR" val="3293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.9487"/>
  <p:tag name="ORIGINALWIDTH" val="2311.211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mat K(\macro{\vec k_r}) = &#10;\mat K^0 &#10;+ \sum\limits_i^D \macro{k_{r,i}} \hsp \mat K^i&#10;+ \sum\limits_{(i,j)}^{D^2} \macro{k_{r,i}} \hsp \macro{k_{r,j}} \hsp \mat K^{ij}&#10;\end{align*}&#10;&#10;\end{document}&#10;"/>
  <p:tag name="IGUANATEXSIZE" val="20"/>
  <p:tag name="IGUANATEXCURSOR" val="5876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977.8777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micro{\widetilde{\vec u}_r(\vec y)} = \mat N(\micro{\vec y}) \cdot \micro{\vect q_r}&#10;\end{align*}&#10;&#10;\end{document}&#10;"/>
  <p:tag name="IGUANATEXSIZE" val="20"/>
  <p:tag name="IGUANATEXCURSOR" val="5889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25.2343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tim{\omega_r^2}&#10;\end{align*}&#10;&#10;\end{document}&#10;"/>
  <p:tag name="IGUANATEXSIZE" val="20"/>
  <p:tag name="IGUANATEXCURSOR" val="5821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122.9846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macro{\vec k_r}&#10;\end{align*}&#10;&#10;\end{document}&#10;"/>
  <p:tag name="IGUANATEXSIZE" val="20"/>
  <p:tag name="IGUANATEXCURSOR" val="5821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51.4811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forall \vec x&#10;\end{align*}&#10;&#10;\end{document}&#10;"/>
  <p:tag name="IGUANATEXSIZE" val="20"/>
  <p:tag name="IGUANATEXCURSOR" val="581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9.1|11.8|12.8|9.7|2.1|2.6|5.1|6.2|7.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736.408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Bigg\{&#10;\vec \xi_r = \begin{bmatrix} \macro{\vec k_r} \\ \tim{\omega_r} \end{bmatrix} \in \mathbb C^{D+1} \text{ s.t. }&#10;\Big(\mat K(\macro{\vec k_r}) - \tim{\omega_r^2} \hsp \mat M \Big) \micro{\vect q_r} = \vect 0&#10;\Bigg\}&#10;\end{align*}&#10;&#10;\end{document}&#10;"/>
  <p:tag name="IGUANATEXSIZE" val="20"/>
  <p:tag name="IGUANATEXCURSOR" val="5861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541.4323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\mathrm{#1}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macro{\vec k_r = k_r \hsp \vec e_1}&#10;\end{align*}&#10;&#10;\end{document}&#10;"/>
  <p:tag name="IGUANATEXSIZE" val="20"/>
  <p:tag name="IGUANATEXCURSOR" val="5830"/>
  <p:tag name="TRANSPARENCY" val="Vrai"/>
  <p:tag name="FILENAME" val=""/>
  <p:tag name="LATEXENGINEID" val="0"/>
  <p:tag name="TEMPFOLDER" val="C:\Temp\"/>
  <p:tag name="LATEXFORMHEIGHT" val="401.4"/>
  <p:tag name="LATEXFORMWIDTH" val="536.4"/>
  <p:tag name="LATEXFORMWRAP" val="Vrai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97.2254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forall \vec u^*&#10;\end{align*}&#10;&#10;\end{document}&#10;"/>
  <p:tag name="IGUANATEXSIZE" val="20"/>
  <p:tag name="IGUANATEXCURSOR" val="581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.1916"/>
  <p:tag name="ORIGINALWIDTH" val="686.9141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gather*}&#10;\vec n = \mp \vec e_3&#10;\\&#10;\forall \vec x_\alpha&#10;\\&#10;x_3 = \{z_a,z_b\}&#10;\end{gather*}&#10;&#10;\end{document}&#10;"/>
  <p:tag name="IGUANATEXSIZE" val="20"/>
  <p:tag name="IGUANATEXCURSOR" val="580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6.3929"/>
  <p:tag name="ORIGINALWIDTH" val="3091.114"/>
  <p:tag name="LATEXADDIN" val="\documentclass{article}&#10;\pagestyle{empty}&#10;&#10;% PACKAGES&#10;    \usepackage{bm}&#10;    \usepackage{amsmath} &#10;    \usepackage{amssymb}&#10;    \usepackage{graphicx}&#10;\usepackage{textgreek}&#10;    \usepackage{rotating}&#10;    \usepackage{textcomp}&#10;&#10;% TEXT&#10;    \usepackage{color}&#10;&#10;% SPACING&#10;    \newcommand{\hsp}{\hspace{1pt}}&#10;&#10;% OPERATORS &amp; SYMBOLS&#10;    \DeclareMathOperator{\e}{e}&#10;    \DeclareMathOperator{\imunit}{\bm{{i}}}&#10;    \DeclareMathOperator{\diff}{d \!}&#10;    \DeclareMathOperator{\ldbrace}{[\![}&#10;    \DeclareMathOperator{\rdbrace}{]\!]}&#10;    \DeclareMathOperator*{\argmin}{arg\,min}&#10;    \DeclareMathOperator*{\argmax}{arg\,max}&#10;    % PRODUCTS&#10;        \DeclareMathOperator{\hadam}{{\circ}}%{{\star}}&#10;        \DeclareMathOperator{\kron}{{\boxtimes}}&#10;        \DeclareMathOperator{\khatri}{{\odot}}&#10;        \DeclareMathOperator{\outerprod}{{\otimes}}&#10;        \DeclareMathOperator{\conv}{\scalebox{1.7}{\raisebox{-.9ex}{$*$}}}&#10;        \DeclareMathOperator{\vectprod}{\wedge}&#10;&#10;% ANTI DIAGIONAL DOTS&#10;    \makeatletter&#10;    \def\adots{\mathinner{\mkern1mu\raise\p@&#10;    \vbox{\kern7\p@\hbox{.}}\mkern2mu&#10;    \raise4\p@\hbox{.}\mkern2mu\raise7\p@\hbox{.}\mkern1mu}}&#10;&#10;% Functions&#10;    \usepackage{mathtools} &#10;    \newcommand{\expect}[1]{\mathbb{E}\left\lbrace{#1}\right\rbrace}&#10;    \newcommand{\variance}[1]{\mathrm{var}\!\left({#1}\right)}&#10;    \newcommand{\covar}[1]{\mathrm{covar}\!\left({#1}\right)}&#10;    \newcommand{\norm}[1]{\lVert{#1}\rVert}%{\left\lVert{#1}\right\rVert} &#10;    \newcommand{\abs}[1]{\lvert#1\rvert} &#10;    \newcommand{\rank}[1]{\mathrm{rg}\!\left({#1}\right)}&#10;    \newcommand{\spanSpace}[1]{\mathrm{span}\!\left({#1}\right)}&#10;    \renewcommand{\min}[1]{\mathrm{min}\!\left({#1}\right)}&#10;    \renewcommand{\max}[1]{\mathrm{max}\!\left({#1}\right)}&#10;    \renewcommand{\exp}[1]{\mathrm{exp}\!\left({#1}\right)}&#10;    \renewcommand{\cos}[1]{\mathrm{cos}\!\left({#1}\right)}&#10;    \renewcommand{\sin}[1]{\mathrm{sin}\!\left({#1}\right)}&#10;    \renewcommand{\cosh}[1]{\mathrm{cosh}\!\left({#1}\right)}&#10;    \renewcommand{\sinh}[1]{\mathrm{sinh}\!\left({#1}\right)}&#10;    \renewcommand{\arcsin}[1]{\mathrm{arcsin}\!\left({#1}\right)}&#10;    \renewcommand{\arccos}[1]{\mathrm{arccos}\!\left({#1}\right)}&#10;    \renewcommand{\tan}[1]{\mathrm{tan}\!\left({#1}\right)}&#10;    \renewcommand{\arctan}[1]{\mathrm{arctan}\!\left({#1}\right)}&#10;    \renewcommand{\arg}[1]{\mathrm{arg}\!\left({#1}\right)}&#10;    \renewcommand{\ln}[1]{\mathrm{ln}\!\left({#1}\right)}&#10;    \renewcommand{\log}[1]{\mathrm{log}\!\left({#1}\right)}&#10;    \newcommand{\intpart}[1]{\left\lfloor{#1}\right\rfloor}&#10; \renewcommand{\div}{{\mathrm{div}}}&#10;    \newcommand{\trace}[1]{\mathrm{tr}\!\left({#1}\right)}&#10;    \renewcommand{\det}[1]{\mathrm{det}\!\left[{#1}\right]}&#10;    \newcommand{\sym}[1]{\mathrm{sym}\!\left\lbrace{#1}\right\rbrace}&#10;    &#10;% REAL &amp; IMAGINARY PARTS&#10;    \renewcommand{\Re}[1]{\mathbb{R}\mathrm{e}\!\left\lbrace{#1}\right\rbrace}&#10;    \renewcommand{\Im}[1]{\mathbb{I}\mathrm{m}\!\left\lbrace{#1}\right\rbrace}&#10;&#10;% SUBSCRIPT, SUPERSCRIPT, ETC...&#10;    \newcommand{\idr}[1]{_{\text{#1}}} % RM Indice&#10;    \newcommand{\edr}[1]{^{\text{#1}}} % RM Exponent&#10;&#10;% TENSORS, MATRICES, OPERATIONS&#10;    % Points&#10;        \newcommand{\pointcomp}[1]{\mathsf{#1}}&#10;        \newcommand{\point}[1]{\bm{\pointcomp{#1}}}&#10;    % Vectors&#10;        \newcommand{\vectcomp}[1]{#1}&#10;        \newcommand{\vect}[1]{\bm{\vectcomp{#1}}}&#10;    % Matrices&#10;        \newcommand{\matcomp}[1]{\mathrm{#1}}&#10;        \newcommand{\mat}[1]{\bm{\matcomp{#1}}}&#10;    % Tensors (as arrays)&#10;        \newcommand{\tenscomp}[1]{#1}&#10;        \newcommand{\tens}[1]{\bm{\tenscomp{#1}}}&#10;        \newcommand{\ttens}[1]{\bm{\tenscomp{#1}}}&#10;        %\newcommand{\vect}[1]{\boldsymbol{#1}} %Style utilisé pour les tenseurs d'ordre 1&#10;        %\newcommand{\tens}[1]{\boldsymbol{#1}} %Style utilisé pour les tenseurs d'ordre 2&#10;&#10;    % Tensors (as real tensors)&#10;        \newcommand{\tcomp}[1]{{#1}}&#10;        \newcommand{\ten}[2][1]{%&#10;            \ifnum #1=1{\underline{\bm{\tcomp{#2}}}}\fi%&#10;            \ifnum #1=2{\underline{\underline{\bm{\tcomp{#2}}}}}\fi%&#10;            \ifnum #1=3{\underline{\underline{\underline{\bm{\tcomp{#2}}}}}}\fi%&#10;            \ifnum #1=4{\underline{\underline{\underline{\underline{\bm{\mathrm{#2}}}}}}}\fi%&#10;            }&#10;        \renewcommand{\vec}[1]{\ten[1]{#1}}&#10;        %\renewcommand{\vec}[1]{\underline{\vcomp{{#1}}}}&#10;        \newcommand{\vcomp}[1]{\mathrm{#1}}&#10;    % Vectorization&#10;        \newcommand{\vectenscomp}[1]{\vectcomp{#1}}&#10;        \newcommand{\vectens}[1]{\bm{\vectenscomp{#1}}}&#10;        \newcommand{\vectorize}[1]{\mathrm{vec}\!\left\lbrace{#1}\right\rbrace}&#10;    % Tensorization&#10;        \newcommand{\tensorize}[2]{\mathrm{tens}\!\left\lbrace{#2}\right\rbrace^{#1}}&#10;    % Product of vector components&#10;        \usepackage{stmaryrd}&#10;        \newcommand{\vectcompprod}[1]{\lfloor{#1}\rfloor}&#10;&#10;    % Multidimensionnal indices and exponents&#10;        \newcommand{\vectindcomp}[1]{\mathsf{#1}}&#10;        \newcommand{\vectind}[1]{{\bm{\vectindcomp{#1}}}}&#10;        \newcommand{\vectsizecomp}[1]{{\vectindcomp{#1}}}&#10;        \newcommand{\vectsize}[1]{{\bm{\vectsizecomp{#1}}}}&#10;&#10;% PARTICULAR MATRICES&#10;    \usepackage{dsfont}&#10;    \newcommand{\Id}{{\mathds{1}}}&#10;    \newcommand{\diag}[1]{\mathrm{diag}\left({#1}\right)}&#10;&#10;&#10;% TRANSPOSE&#10;    \newcommand{\conj}[1]{{\prescript{\scalebox{1.2}{\raisebox{-.2ex}{$*$}}\hspace{-1pt}}{}{{#1}}}}&#10;    \newcommand{\transp}[1]{{\prescript{\bm{\top}\hspace{-1.5pt}}{}{{#1}}}}&#10;    \newcommand{\herm}[1]{{\prescript{\mathsf{H}}{}{{#1}}}}&#10;    \newcommand{\pseudoInv}[1]{{#1}^\dagger}&#10;    \newcommand{\ortho}[1]{{#1}_{\hspace{-2pt}\bot}}&#10;&#10;% MICRO/MACRO&#10;\usepackage{xcolor}&#10;\newcommand{\macro}[1]{\textcolor{blue}{#1}}&#10;\newcommand{\micro}[1]{\textcolor{red}{#1}}&#10;\definecolor{mycolor}{RGB}{84,130,53}&#10;\newcommand{\tim}[1]{\textcolor{mycolor}{#1}}&#10;&#10;\begin{document}&#10;&#10;\begin{align*}&#10;\Rightarrow&#10;\rho_0 \hsp \omega^2 \hsp u_3 &#10;&amp;= \frac{\partial p}{\partial x_3} &#10;%\\&amp;&#10;= -\imunit \hsp k_0 \big( &#10;a^+ \e^{-\imunit \vec k_0^+ \cdot \vec x} - a^- \e^{-\imunit \vec k_0^- \cdot \vec x}&#10;\big)&#10;\\&amp;\overset{a}{=}\imunit \hsp k_0 \big(p - 2 a_\text{I} \e^{-\imunit \vec k_0^+ \cdot \vec x} \big)&#10;\overset{b}{=}-\imunit \hsp k_0 \hsp p &#10;\\&#10;\Rightarrow&#10;T_3 &#10;&amp;&#10;= \pm p &#10;\overset{a}{=} 2 a_\text{I} \e^{-\imunit \vec k_0^+ \cdot \vec x} - \imunit \frac{\rho_0 \hsp \omega^2}{k_0} u_3&#10;\overset{b}{=} - \imunit \frac{\rho_0 \hsp \omega^2}{k_0} u_3&#10;\end{align*}&#10;&#10;\end{document}&#10;"/>
  <p:tag name="IGUANATEXSIZE" val="20"/>
  <p:tag name="IGUANATEXCURSOR" val="6282"/>
  <p:tag name="TRANSPARENCY" val="Vrai"/>
  <p:tag name="FILENAME" val=""/>
  <p:tag name="LATEXENGINEID" val="0"/>
  <p:tag name="TEMPFOLDER" val="C:\Temp\"/>
  <p:tag name="LATEXFORMHEIGHT" val="442.2"/>
  <p:tag name="LATEXFORMWIDTH" val="384"/>
  <p:tag name="LATEXFORMWRAP" val="Vrai"/>
  <p:tag name="BITMAPVECTOR" val="0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16510</TotalTime>
  <Words>193</Words>
  <Application>Microsoft Office PowerPoint</Application>
  <PresentationFormat>Grand écran</PresentationFormat>
  <Paragraphs>91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Calibri</vt:lpstr>
      <vt:lpstr>CMU Sans Serif</vt:lpstr>
      <vt:lpstr>Courier New</vt:lpstr>
      <vt:lpstr>Wingdings</vt:lpstr>
      <vt:lpstr>Thème Office</vt:lpstr>
      <vt:lpstr>Single Transmission of a Plane Wave  through a Periodic Slab</vt:lpstr>
      <vt:lpstr>Problem setting</vt:lpstr>
      <vt:lpstr>Acoustic Impedance</vt:lpstr>
      <vt:lpstr>Problem setting</vt:lpstr>
      <vt:lpstr>Two-scale media: separed solutions</vt:lpstr>
      <vt:lpstr>Bloch Wave Analysis</vt:lpstr>
      <vt:lpstr>Bloch Wave Spectrum</vt:lpstr>
    </vt:vector>
  </TitlesOfParts>
  <Company>Ecole des ponts Paristech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Pierre MARGERIT</dc:creator>
  <cp:lastModifiedBy> </cp:lastModifiedBy>
  <cp:revision>507</cp:revision>
  <dcterms:created xsi:type="dcterms:W3CDTF">2021-02-25T15:45:10Z</dcterms:created>
  <dcterms:modified xsi:type="dcterms:W3CDTF">2024-06-06T13:29:02Z</dcterms:modified>
</cp:coreProperties>
</file>